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15" r:id="rId2"/>
    <p:sldId id="256" r:id="rId3"/>
    <p:sldId id="316" r:id="rId4"/>
    <p:sldId id="261" r:id="rId5"/>
    <p:sldId id="317" r:id="rId6"/>
    <p:sldId id="292" r:id="rId7"/>
    <p:sldId id="311" r:id="rId8"/>
    <p:sldId id="321" r:id="rId9"/>
    <p:sldId id="305" r:id="rId10"/>
    <p:sldId id="319" r:id="rId11"/>
    <p:sldId id="326" r:id="rId12"/>
    <p:sldId id="329" r:id="rId13"/>
    <p:sldId id="312" r:id="rId14"/>
    <p:sldId id="300" r:id="rId15"/>
    <p:sldId id="328" r:id="rId16"/>
    <p:sldId id="304" r:id="rId17"/>
    <p:sldId id="332" r:id="rId18"/>
    <p:sldId id="334" r:id="rId19"/>
    <p:sldId id="335" r:id="rId20"/>
    <p:sldId id="322" r:id="rId21"/>
    <p:sldId id="262" r:id="rId22"/>
    <p:sldId id="318" r:id="rId23"/>
    <p:sldId id="324" r:id="rId24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754" userDrawn="1">
          <p15:clr>
            <a:srgbClr val="A4A3A4"/>
          </p15:clr>
        </p15:guide>
        <p15:guide id="4" pos="1565" userDrawn="1">
          <p15:clr>
            <a:srgbClr val="A4A3A4"/>
          </p15:clr>
        </p15:guide>
        <p15:guide id="5" orient="horz" pos="2391" userDrawn="1">
          <p15:clr>
            <a:srgbClr val="A4A3A4"/>
          </p15:clr>
        </p15:guide>
        <p15:guide id="6" pos="1066" userDrawn="1">
          <p15:clr>
            <a:srgbClr val="A4A3A4"/>
          </p15:clr>
        </p15:guide>
        <p15:guide id="7" pos="113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3620"/>
    <a:srgbClr val="8A8787"/>
    <a:srgbClr val="C51729"/>
    <a:srgbClr val="2E5660"/>
    <a:srgbClr val="CAA884"/>
    <a:srgbClr val="794247"/>
    <a:srgbClr val="EDDFD2"/>
    <a:srgbClr val="E0A087"/>
    <a:srgbClr val="D26C53"/>
    <a:srgbClr val="341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2" autoAdjust="0"/>
    <p:restoredTop sz="95413" autoAdjust="0"/>
  </p:normalViewPr>
  <p:slideViewPr>
    <p:cSldViewPr snapToGrid="0" showGuides="1">
      <p:cViewPr varScale="1">
        <p:scale>
          <a:sx n="144" d="100"/>
          <a:sy n="144" d="100"/>
        </p:scale>
        <p:origin x="936" y="184"/>
      </p:cViewPr>
      <p:guideLst>
        <p:guide orient="horz" pos="2754"/>
        <p:guide pos="1565"/>
        <p:guide orient="horz" pos="2391"/>
        <p:guide pos="1066"/>
        <p:guide pos="113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2C1E2-159A-463B-94CA-C7A9D3EDC25E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C42C9-80A0-4808-85F6-4F6AA3D5F1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516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17A46-1118-48C4-B835-495787D0934C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EC5DD-2C2E-4DC7-B8E1-B2DA8D4E2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6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1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10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80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75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17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0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4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22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61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41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24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29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9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40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40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81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43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7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5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7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97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20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9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V="1">
            <a:off x="0" y="5056414"/>
            <a:ext cx="9144000" cy="87086"/>
            <a:chOff x="1239791" y="3373704"/>
            <a:chExt cx="5327375" cy="56535"/>
          </a:xfrm>
        </p:grpSpPr>
        <p:sp>
          <p:nvSpPr>
            <p:cNvPr id="3" name="矩形 2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0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-57" b="17823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" y="-1"/>
            <a:ext cx="9144001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 b="11837"/>
          <a:stretch/>
        </p:blipFill>
        <p:spPr>
          <a:xfrm>
            <a:off x="0" y="0"/>
            <a:ext cx="9144000" cy="51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8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rgbClr val="61362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 flipV="1">
            <a:off x="0" y="5056414"/>
            <a:ext cx="9144000" cy="87086"/>
            <a:chOff x="1239791" y="3373704"/>
            <a:chExt cx="5327375" cy="56535"/>
          </a:xfrm>
        </p:grpSpPr>
        <p:sp>
          <p:nvSpPr>
            <p:cNvPr id="4" name="矩形 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148513"/>
            <a:ext cx="441434" cy="60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2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29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2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7" b="5863"/>
          <a:stretch/>
        </p:blipFill>
        <p:spPr>
          <a:xfrm>
            <a:off x="0" y="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76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71" r:id="rId3"/>
    <p:sldLayoutId id="2147483677" r:id="rId4"/>
    <p:sldLayoutId id="2147483678" r:id="rId5"/>
    <p:sldLayoutId id="2147483673" r:id="rId6"/>
    <p:sldLayoutId id="2147483679" r:id="rId7"/>
    <p:sldLayoutId id="2147483676" r:id="rId8"/>
  </p:sldLayoutIdLst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>
            <a:spLocks/>
          </p:cNvSpPr>
          <p:nvPr/>
        </p:nvSpPr>
        <p:spPr bwMode="auto">
          <a:xfrm>
            <a:off x="2625055" y="438683"/>
            <a:ext cx="4018022" cy="45004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2757547" y="587084"/>
            <a:ext cx="3753039" cy="4203674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rgbClr val="C51729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7793" y="3171112"/>
            <a:ext cx="35725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1400" kern="0" dirty="0">
                <a:solidFill>
                  <a:prstClr val="white"/>
                </a:solidFill>
                <a:cs typeface="Arial" panose="020B0604020202020204" pitchFamily="34" charset="0"/>
              </a:rPr>
              <a:t>组长：张一博</a:t>
            </a:r>
            <a:endParaRPr lang="en-US" altLang="zh-CN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algn="ctr" defTabSz="914400">
              <a:defRPr/>
            </a:pPr>
            <a:r>
              <a:rPr lang="zh-CN" altLang="en-US" sz="1400" kern="0" dirty="0">
                <a:solidFill>
                  <a:prstClr val="white"/>
                </a:solidFill>
                <a:cs typeface="Arial" panose="020B0604020202020204" pitchFamily="34" charset="0"/>
              </a:rPr>
              <a:t>组员：刘阳、李惠、韩嗣诚、</a:t>
            </a:r>
            <a:endParaRPr lang="en-US" altLang="zh-CN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algn="ctr" defTabSz="914400">
              <a:defRPr/>
            </a:pPr>
            <a:r>
              <a:rPr lang="zh-CN" altLang="en-US" sz="1400" kern="0" dirty="0">
                <a:solidFill>
                  <a:prstClr val="white"/>
                </a:solidFill>
                <a:cs typeface="Arial" panose="020B0604020202020204" pitchFamily="34" charset="0"/>
              </a:rPr>
              <a:t>周世彬、宗璐、温雪松、张凌</a:t>
            </a:r>
            <a:endParaRPr lang="en-US" altLang="zh-CN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731650" y="3961751"/>
            <a:ext cx="1789476" cy="3772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rgbClr val="C51729"/>
                </a:solidFill>
              </a:rPr>
              <a:t>答辩人：第</a:t>
            </a:r>
            <a:r>
              <a:rPr lang="en-US" altLang="zh-CN" sz="1200" b="1" dirty="0">
                <a:solidFill>
                  <a:srgbClr val="C51729"/>
                </a:solidFill>
              </a:rPr>
              <a:t>8</a:t>
            </a:r>
            <a:r>
              <a:rPr lang="zh-CN" altLang="en-US" sz="1200" b="1" dirty="0">
                <a:solidFill>
                  <a:srgbClr val="C51729"/>
                </a:solidFill>
              </a:rPr>
              <a:t>组</a:t>
            </a:r>
            <a:r>
              <a:rPr lang="en-US" altLang="zh-CN" sz="1200" b="1" dirty="0">
                <a:solidFill>
                  <a:srgbClr val="C51729"/>
                </a:solidFill>
              </a:rPr>
              <a:t>-</a:t>
            </a:r>
            <a:r>
              <a:rPr lang="zh-CN" altLang="en-US" sz="1200" b="1" dirty="0">
                <a:solidFill>
                  <a:srgbClr val="C51729"/>
                </a:solidFill>
              </a:rPr>
              <a:t>国际组</a:t>
            </a:r>
          </a:p>
          <a:p>
            <a:r>
              <a:rPr lang="zh-CN" altLang="en-US" sz="1200" b="1" dirty="0">
                <a:solidFill>
                  <a:srgbClr val="C51729"/>
                </a:solidFill>
              </a:rPr>
              <a:t>答辩时间：</a:t>
            </a:r>
            <a:r>
              <a:rPr lang="en-US" altLang="zh-CN" sz="1200" b="1" dirty="0">
                <a:solidFill>
                  <a:srgbClr val="C51729"/>
                </a:solidFill>
              </a:rPr>
              <a:t>01/20/2019</a:t>
            </a:r>
            <a:endParaRPr lang="zh-CN" altLang="en-US" sz="1200" b="1" dirty="0">
              <a:solidFill>
                <a:srgbClr val="C51729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7793" y="2436535"/>
            <a:ext cx="357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000" dirty="0">
                <a:solidFill>
                  <a:prstClr val="white"/>
                </a:solidFill>
                <a:latin typeface="+mj-lt"/>
                <a:ea typeface="方正兰亭超细黑简体" panose="02000000000000000000" pitchFamily="2" charset="-122"/>
                <a:cs typeface="Arial" panose="020B0604020202020204" pitchFamily="34" charset="0"/>
              </a:rPr>
              <a:t>项目答辩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156737" y="1215766"/>
            <a:ext cx="2954655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兰亭黑_GBK"/>
              </a:defRPr>
            </a:lvl1pPr>
          </a:lstStyle>
          <a:p>
            <a:r>
              <a:rPr lang="zh-CN" altLang="en-US" sz="7200" dirty="0">
                <a:effectLst/>
                <a:latin typeface="+mj-lt"/>
              </a:rPr>
              <a:t>小红书</a:t>
            </a:r>
          </a:p>
        </p:txBody>
      </p:sp>
      <p:grpSp>
        <p:nvGrpSpPr>
          <p:cNvPr id="21" name="组合 20"/>
          <p:cNvGrpSpPr/>
          <p:nvPr/>
        </p:nvGrpSpPr>
        <p:grpSpPr>
          <a:xfrm flipV="1">
            <a:off x="3442766" y="2373240"/>
            <a:ext cx="2382600" cy="45719"/>
            <a:chOff x="1239791" y="3373704"/>
            <a:chExt cx="5327375" cy="56535"/>
          </a:xfrm>
        </p:grpSpPr>
        <p:sp>
          <p:nvSpPr>
            <p:cNvPr id="22" name="矩形 21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367580" y="0"/>
            <a:ext cx="5109746" cy="5133109"/>
            <a:chOff x="4034254" y="-1"/>
            <a:chExt cx="5109746" cy="5133109"/>
          </a:xfrm>
        </p:grpSpPr>
        <p:sp>
          <p:nvSpPr>
            <p:cNvPr id="9" name="Oval 2"/>
            <p:cNvSpPr/>
            <p:nvPr/>
          </p:nvSpPr>
          <p:spPr>
            <a:xfrm>
              <a:off x="4034254" y="-1"/>
              <a:ext cx="5109746" cy="51331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3"/>
            <p:cNvSpPr/>
            <p:nvPr/>
          </p:nvSpPr>
          <p:spPr>
            <a:xfrm>
              <a:off x="4683265" y="552947"/>
              <a:ext cx="3896530" cy="3896530"/>
            </a:xfrm>
            <a:prstGeom prst="ellipse">
              <a:avLst/>
            </a:prstGeom>
            <a:solidFill>
              <a:srgbClr val="C5172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709850" y="2067986"/>
            <a:ext cx="25058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 Light"/>
                <a:ea typeface="微软雅黑 Light"/>
              </a:rPr>
              <a:t>02.</a:t>
            </a:r>
            <a:r>
              <a:rPr lang="zh-CN" altLang="en-US" sz="3200" b="1" dirty="0">
                <a:solidFill>
                  <a:prstClr val="white"/>
                </a:solidFill>
                <a:latin typeface="微软雅黑 Light"/>
                <a:ea typeface="微软雅黑 Light"/>
              </a:rPr>
              <a:t> 需求分析</a:t>
            </a:r>
            <a:endParaRPr lang="en-US" altLang="zh-CN" sz="3200" b="1" dirty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9B3B2D6C-E3AE-B34C-880D-E7BDD0747851}"/>
              </a:ext>
            </a:extLst>
          </p:cNvPr>
          <p:cNvSpPr/>
          <p:nvPr/>
        </p:nvSpPr>
        <p:spPr>
          <a:xfrm>
            <a:off x="725906" y="2637304"/>
            <a:ext cx="34520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用户分析、用户调研结果、需求清单</a:t>
            </a:r>
            <a:endParaRPr lang="en-US" altLang="zh-CN" sz="14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更进一步做了什么调研？</a:t>
            </a:r>
            <a:endParaRPr lang="en-US" altLang="zh-CN" sz="14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具体有哪些需求？</a:t>
            </a:r>
            <a:endParaRPr lang="en-US" altLang="zh-CN" sz="32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64738" y="304760"/>
            <a:ext cx="2081693" cy="355983"/>
          </a:xfrm>
        </p:spPr>
        <p:txBody>
          <a:bodyPr/>
          <a:lstStyle/>
          <a:p>
            <a:r>
              <a:rPr lang="zh-CN" altLang="en-US" sz="2400" dirty="0"/>
              <a:t>用户分析</a:t>
            </a:r>
          </a:p>
        </p:txBody>
      </p:sp>
      <p:pic>
        <p:nvPicPr>
          <p:cNvPr id="31" name="图片 43">
            <a:extLst>
              <a:ext uri="{FF2B5EF4-FFF2-40B4-BE49-F238E27FC236}">
                <a16:creationId xmlns:a16="http://schemas.microsoft.com/office/drawing/2014/main" id="{7143CE08-03F7-F140-94FC-4BAF0EEB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8" y="862106"/>
            <a:ext cx="3353116" cy="648000"/>
          </a:xfrm>
          <a:prstGeom prst="rect">
            <a:avLst/>
          </a:prstGeom>
        </p:spPr>
      </p:pic>
      <p:pic>
        <p:nvPicPr>
          <p:cNvPr id="32" name="图片 44">
            <a:extLst>
              <a:ext uri="{FF2B5EF4-FFF2-40B4-BE49-F238E27FC236}">
                <a16:creationId xmlns:a16="http://schemas.microsoft.com/office/drawing/2014/main" id="{B8F7B601-2730-5846-A025-D260A4CC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8" y="1524393"/>
            <a:ext cx="3351600" cy="1580905"/>
          </a:xfrm>
          <a:prstGeom prst="rect">
            <a:avLst/>
          </a:prstGeom>
        </p:spPr>
      </p:pic>
      <p:pic>
        <p:nvPicPr>
          <p:cNvPr id="33" name="图片 45">
            <a:extLst>
              <a:ext uri="{FF2B5EF4-FFF2-40B4-BE49-F238E27FC236}">
                <a16:creationId xmlns:a16="http://schemas.microsoft.com/office/drawing/2014/main" id="{BF7C7F36-F2CE-8845-9F86-5A0540F1E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8" y="3119585"/>
            <a:ext cx="3351600" cy="1730314"/>
          </a:xfrm>
          <a:prstGeom prst="rect">
            <a:avLst/>
          </a:prstGeom>
        </p:spPr>
      </p:pic>
      <p:sp>
        <p:nvSpPr>
          <p:cNvPr id="78" name="矩形 75">
            <a:extLst>
              <a:ext uri="{FF2B5EF4-FFF2-40B4-BE49-F238E27FC236}">
                <a16:creationId xmlns:a16="http://schemas.microsoft.com/office/drawing/2014/main" id="{479E3D8F-B27E-7D44-BB54-1752365AB505}"/>
              </a:ext>
            </a:extLst>
          </p:cNvPr>
          <p:cNvSpPr/>
          <p:nvPr/>
        </p:nvSpPr>
        <p:spPr>
          <a:xfrm>
            <a:off x="4571999" y="1172018"/>
            <a:ext cx="439821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性别比例，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女性用户比例</a:t>
            </a:r>
            <a:r>
              <a:rPr lang="en-US" altLang="zh-CN" sz="1400" b="1" dirty="0">
                <a:solidFill>
                  <a:srgbClr val="613620"/>
                </a:solidFill>
                <a:cs typeface="Arial" panose="020B0604020202020204" pitchFamily="34" charset="0"/>
              </a:rPr>
              <a:t>86.01%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，男性比例</a:t>
            </a:r>
            <a:r>
              <a:rPr lang="en-US" altLang="zh-CN" sz="1400" dirty="0">
                <a:solidFill>
                  <a:srgbClr val="613620"/>
                </a:solidFill>
                <a:cs typeface="Arial" panose="020B0604020202020204" pitchFamily="34" charset="0"/>
              </a:rPr>
              <a:t>13.99%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年龄分布，主要人群年龄分布在</a:t>
            </a:r>
            <a:r>
              <a:rPr lang="en-US" altLang="zh-CN" sz="1400" dirty="0">
                <a:solidFill>
                  <a:srgbClr val="613620"/>
                </a:solidFill>
                <a:cs typeface="Arial" panose="020B0604020202020204" pitchFamily="34" charset="0"/>
              </a:rPr>
              <a:t>35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岁以下，其中</a:t>
            </a:r>
            <a:r>
              <a:rPr lang="en-US" altLang="zh-CN" sz="1400" b="1" dirty="0">
                <a:solidFill>
                  <a:srgbClr val="613620"/>
                </a:solidFill>
                <a:cs typeface="Arial" panose="020B0604020202020204" pitchFamily="34" charset="0"/>
              </a:rPr>
              <a:t>25-35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岁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之间的用户占比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超过</a:t>
            </a:r>
            <a:r>
              <a:rPr lang="en-US" altLang="zh-CN" sz="1400" b="1" dirty="0">
                <a:solidFill>
                  <a:srgbClr val="613620"/>
                </a:solidFill>
                <a:cs typeface="Arial" panose="020B0604020202020204" pitchFamily="34" charset="0"/>
              </a:rPr>
              <a:t>60%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地区分布，用户使用区域主要集中在广东、山东、江苏、浙江等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大省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的主要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一二线城市</a:t>
            </a:r>
            <a:endParaRPr lang="zh-CN" altLang="en-US" sz="1400" b="1" dirty="0">
              <a:solidFill>
                <a:srgbClr val="613620"/>
              </a:solidFill>
            </a:endParaRPr>
          </a:p>
          <a:p>
            <a:pPr>
              <a:defRPr/>
            </a:pPr>
            <a:endParaRPr lang="zh-CN" altLang="en-US" sz="1400" dirty="0">
              <a:solidFill>
                <a:srgbClr val="613620"/>
              </a:solidFill>
            </a:endParaRPr>
          </a:p>
          <a:p>
            <a:pPr lvl="0">
              <a:defRPr/>
            </a:pPr>
            <a:endParaRPr lang="zh-CN" altLang="en-US" sz="1400" dirty="0">
              <a:solidFill>
                <a:srgbClr val="613620"/>
              </a:solidFill>
            </a:endParaRPr>
          </a:p>
        </p:txBody>
      </p:sp>
      <p:sp>
        <p:nvSpPr>
          <p:cNvPr id="81" name="文本框 76">
            <a:extLst>
              <a:ext uri="{FF2B5EF4-FFF2-40B4-BE49-F238E27FC236}">
                <a16:creationId xmlns:a16="http://schemas.microsoft.com/office/drawing/2014/main" id="{CE258474-5C15-ED43-9CF1-2C3ECECECAFD}"/>
              </a:ext>
            </a:extLst>
          </p:cNvPr>
          <p:cNvSpPr txBox="1"/>
          <p:nvPr/>
        </p:nvSpPr>
        <p:spPr>
          <a:xfrm>
            <a:off x="4571999" y="84454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</a:p>
        </p:txBody>
      </p:sp>
      <p:sp>
        <p:nvSpPr>
          <p:cNvPr id="82" name="文本框 76">
            <a:extLst>
              <a:ext uri="{FF2B5EF4-FFF2-40B4-BE49-F238E27FC236}">
                <a16:creationId xmlns:a16="http://schemas.microsoft.com/office/drawing/2014/main" id="{44F1EA28-45F2-2B41-9AAD-528364E1803A}"/>
              </a:ext>
            </a:extLst>
          </p:cNvPr>
          <p:cNvSpPr txBox="1"/>
          <p:nvPr/>
        </p:nvSpPr>
        <p:spPr>
          <a:xfrm>
            <a:off x="4570483" y="239219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核心用户</a:t>
            </a:r>
          </a:p>
        </p:txBody>
      </p:sp>
      <p:sp>
        <p:nvSpPr>
          <p:cNvPr id="84" name="文本框 76">
            <a:extLst>
              <a:ext uri="{FF2B5EF4-FFF2-40B4-BE49-F238E27FC236}">
                <a16:creationId xmlns:a16="http://schemas.microsoft.com/office/drawing/2014/main" id="{1DDFCC7E-E941-3D4E-9624-ACB4EAB75BEF}"/>
              </a:ext>
            </a:extLst>
          </p:cNvPr>
          <p:cNvSpPr txBox="1"/>
          <p:nvPr/>
        </p:nvSpPr>
        <p:spPr>
          <a:xfrm>
            <a:off x="4570482" y="364300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用户特点</a:t>
            </a:r>
          </a:p>
        </p:txBody>
      </p:sp>
      <p:sp>
        <p:nvSpPr>
          <p:cNvPr id="86" name="矩形 75">
            <a:extLst>
              <a:ext uri="{FF2B5EF4-FFF2-40B4-BE49-F238E27FC236}">
                <a16:creationId xmlns:a16="http://schemas.microsoft.com/office/drawing/2014/main" id="{37CF3ABE-3D16-784D-9321-7C1CD70D624D}"/>
              </a:ext>
            </a:extLst>
          </p:cNvPr>
          <p:cNvSpPr/>
          <p:nvPr/>
        </p:nvSpPr>
        <p:spPr>
          <a:xfrm>
            <a:off x="4570483" y="2812004"/>
            <a:ext cx="42543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613620"/>
                </a:solidFill>
                <a:cs typeface="Arial" panose="020B0604020202020204" pitchFamily="34" charset="0"/>
              </a:rPr>
              <a:t>20-30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岁，年轻人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女性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一二线发达城市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61362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613620"/>
              </a:solidFill>
            </a:endParaRPr>
          </a:p>
        </p:txBody>
      </p:sp>
      <p:sp>
        <p:nvSpPr>
          <p:cNvPr id="87" name="矩形 75">
            <a:extLst>
              <a:ext uri="{FF2B5EF4-FFF2-40B4-BE49-F238E27FC236}">
                <a16:creationId xmlns:a16="http://schemas.microsoft.com/office/drawing/2014/main" id="{A41CF3AA-7549-AF43-9090-661A891095B2}"/>
              </a:ext>
            </a:extLst>
          </p:cNvPr>
          <p:cNvSpPr/>
          <p:nvPr/>
        </p:nvSpPr>
        <p:spPr>
          <a:xfrm>
            <a:off x="4570482" y="4043682"/>
            <a:ext cx="4254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追求生活质量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经济发达地区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教育、收入水平较高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对海淘商品比较青睐、放心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61362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6136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1956577" cy="355983"/>
          </a:xfrm>
        </p:spPr>
        <p:txBody>
          <a:bodyPr/>
          <a:lstStyle/>
          <a:p>
            <a:r>
              <a:rPr lang="zh-CN" altLang="en-US" sz="2400" dirty="0"/>
              <a:t>用户调研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71208B-8AF0-1B47-A508-0185E83B0C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8275" y="1062217"/>
            <a:ext cx="5727700" cy="3473450"/>
          </a:xfrm>
          <a:prstGeom prst="rect">
            <a:avLst/>
          </a:prstGeom>
        </p:spPr>
      </p:pic>
      <p:sp>
        <p:nvSpPr>
          <p:cNvPr id="23" name="椭圆 71">
            <a:extLst>
              <a:ext uri="{FF2B5EF4-FFF2-40B4-BE49-F238E27FC236}">
                <a16:creationId xmlns:a16="http://schemas.microsoft.com/office/drawing/2014/main" id="{18C59872-5F45-534F-90AE-3ECDA53DCB1F}"/>
              </a:ext>
            </a:extLst>
          </p:cNvPr>
          <p:cNvSpPr/>
          <p:nvPr/>
        </p:nvSpPr>
        <p:spPr>
          <a:xfrm>
            <a:off x="6117082" y="1421761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椭圆 73">
            <a:extLst>
              <a:ext uri="{FF2B5EF4-FFF2-40B4-BE49-F238E27FC236}">
                <a16:creationId xmlns:a16="http://schemas.microsoft.com/office/drawing/2014/main" id="{26ACF372-1FE2-514A-A1FE-E8FA30988189}"/>
              </a:ext>
            </a:extLst>
          </p:cNvPr>
          <p:cNvSpPr/>
          <p:nvPr/>
        </p:nvSpPr>
        <p:spPr>
          <a:xfrm>
            <a:off x="6079126" y="2919429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矩形 75">
            <a:extLst>
              <a:ext uri="{FF2B5EF4-FFF2-40B4-BE49-F238E27FC236}">
                <a16:creationId xmlns:a16="http://schemas.microsoft.com/office/drawing/2014/main" id="{FD6F87A1-C7DD-0E46-A25F-712DAC40A683}"/>
              </a:ext>
            </a:extLst>
          </p:cNvPr>
          <p:cNvSpPr/>
          <p:nvPr/>
        </p:nvSpPr>
        <p:spPr>
          <a:xfrm>
            <a:off x="6539297" y="1891006"/>
            <a:ext cx="2453603" cy="1284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13620"/>
                </a:solidFill>
              </a:rPr>
              <a:t>关注度较高，认可度较高</a:t>
            </a:r>
            <a:endParaRPr lang="en-US" altLang="zh-CN" sz="1400" dirty="0">
              <a:solidFill>
                <a:srgbClr val="613620"/>
              </a:solidFill>
            </a:endParaRPr>
          </a:p>
          <a:p>
            <a:pPr marL="285750" indent="-285750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13620"/>
                </a:solidFill>
              </a:rPr>
              <a:t>希望笔记推荐内容更合理</a:t>
            </a:r>
            <a:endParaRPr lang="en-US" altLang="zh-CN" sz="1400" dirty="0">
              <a:solidFill>
                <a:srgbClr val="613620"/>
              </a:solidFill>
            </a:endParaRPr>
          </a:p>
          <a:p>
            <a:pPr marL="285750" indent="-285750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13620"/>
                </a:solidFill>
              </a:rPr>
              <a:t>笔记发布流程更简单快捷</a:t>
            </a:r>
            <a:endParaRPr lang="en-US" altLang="zh-CN" sz="1400" dirty="0">
              <a:solidFill>
                <a:srgbClr val="613620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613620"/>
              </a:solidFill>
            </a:endParaRPr>
          </a:p>
        </p:txBody>
      </p:sp>
      <p:sp>
        <p:nvSpPr>
          <p:cNvPr id="27" name="文本框 76">
            <a:extLst>
              <a:ext uri="{FF2B5EF4-FFF2-40B4-BE49-F238E27FC236}">
                <a16:creationId xmlns:a16="http://schemas.microsoft.com/office/drawing/2014/main" id="{37326F16-6B27-034B-A143-F16155F65DB7}"/>
              </a:ext>
            </a:extLst>
          </p:cNvPr>
          <p:cNvSpPr txBox="1"/>
          <p:nvPr/>
        </p:nvSpPr>
        <p:spPr>
          <a:xfrm>
            <a:off x="6621327" y="144072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笔记模块</a:t>
            </a:r>
          </a:p>
        </p:txBody>
      </p:sp>
      <p:sp>
        <p:nvSpPr>
          <p:cNvPr id="28" name="矩形 77">
            <a:extLst>
              <a:ext uri="{FF2B5EF4-FFF2-40B4-BE49-F238E27FC236}">
                <a16:creationId xmlns:a16="http://schemas.microsoft.com/office/drawing/2014/main" id="{CC52C9A1-835B-8E4D-8E8C-0F6D0AE44ED5}"/>
              </a:ext>
            </a:extLst>
          </p:cNvPr>
          <p:cNvSpPr/>
          <p:nvPr/>
        </p:nvSpPr>
        <p:spPr>
          <a:xfrm>
            <a:off x="6653093" y="3320660"/>
            <a:ext cx="2105356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13620"/>
                </a:solidFill>
              </a:rPr>
              <a:t>体验较差</a:t>
            </a:r>
            <a:endParaRPr lang="en-US" altLang="zh-CN" sz="1400" dirty="0">
              <a:solidFill>
                <a:srgbClr val="613620"/>
              </a:solidFill>
            </a:endParaRPr>
          </a:p>
          <a:p>
            <a:pPr marL="285750" indent="-285750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13620"/>
                </a:solidFill>
              </a:rPr>
              <a:t>商品质量问题</a:t>
            </a:r>
            <a:endParaRPr lang="en-US" altLang="zh-CN" sz="1400" dirty="0">
              <a:solidFill>
                <a:srgbClr val="613620"/>
              </a:solidFill>
            </a:endParaRPr>
          </a:p>
          <a:p>
            <a:pPr marL="285750" indent="-285750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13620"/>
                </a:solidFill>
              </a:rPr>
              <a:t>物流、售后服务问题</a:t>
            </a:r>
            <a:endParaRPr lang="en-US" altLang="zh-CN" sz="1400" dirty="0">
              <a:solidFill>
                <a:srgbClr val="613620"/>
              </a:solidFill>
            </a:endParaRPr>
          </a:p>
        </p:txBody>
      </p:sp>
      <p:sp>
        <p:nvSpPr>
          <p:cNvPr id="29" name="文本框 78">
            <a:extLst>
              <a:ext uri="{FF2B5EF4-FFF2-40B4-BE49-F238E27FC236}">
                <a16:creationId xmlns:a16="http://schemas.microsoft.com/office/drawing/2014/main" id="{CC00A573-3696-8B4C-B174-31EBDEF15E59}"/>
              </a:ext>
            </a:extLst>
          </p:cNvPr>
          <p:cNvSpPr txBox="1"/>
          <p:nvPr/>
        </p:nvSpPr>
        <p:spPr>
          <a:xfrm>
            <a:off x="6621327" y="291942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商城购物</a:t>
            </a:r>
          </a:p>
        </p:txBody>
      </p:sp>
      <p:grpSp>
        <p:nvGrpSpPr>
          <p:cNvPr id="36" name="Group 216">
            <a:extLst>
              <a:ext uri="{FF2B5EF4-FFF2-40B4-BE49-F238E27FC236}">
                <a16:creationId xmlns:a16="http://schemas.microsoft.com/office/drawing/2014/main" id="{025A7060-D493-B849-B230-875DB7FC968B}"/>
              </a:ext>
            </a:extLst>
          </p:cNvPr>
          <p:cNvGrpSpPr/>
          <p:nvPr/>
        </p:nvGrpSpPr>
        <p:grpSpPr>
          <a:xfrm>
            <a:off x="6226332" y="1532347"/>
            <a:ext cx="272198" cy="220259"/>
            <a:chOff x="1209675" y="6354763"/>
            <a:chExt cx="449263" cy="363538"/>
          </a:xfrm>
          <a:solidFill>
            <a:srgbClr val="C51729"/>
          </a:solidFill>
        </p:grpSpPr>
        <p:sp>
          <p:nvSpPr>
            <p:cNvPr id="37" name="Freeform 205">
              <a:extLst>
                <a:ext uri="{FF2B5EF4-FFF2-40B4-BE49-F238E27FC236}">
                  <a16:creationId xmlns:a16="http://schemas.microsoft.com/office/drawing/2014/main" id="{CAFEE256-D5AA-D246-B589-993B7DE7C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513" y="6529388"/>
              <a:ext cx="96838" cy="188913"/>
            </a:xfrm>
            <a:custGeom>
              <a:avLst/>
              <a:gdLst>
                <a:gd name="T0" fmla="*/ 31 w 126"/>
                <a:gd name="T1" fmla="*/ 0 h 245"/>
                <a:gd name="T2" fmla="*/ 0 w 126"/>
                <a:gd name="T3" fmla="*/ 39 h 245"/>
                <a:gd name="T4" fmla="*/ 0 w 126"/>
                <a:gd name="T5" fmla="*/ 245 h 245"/>
                <a:gd name="T6" fmla="*/ 126 w 126"/>
                <a:gd name="T7" fmla="*/ 245 h 245"/>
                <a:gd name="T8" fmla="*/ 125 w 126"/>
                <a:gd name="T9" fmla="*/ 74 h 245"/>
                <a:gd name="T10" fmla="*/ 31 w 12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245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38" name="Freeform 207">
              <a:extLst>
                <a:ext uri="{FF2B5EF4-FFF2-40B4-BE49-F238E27FC236}">
                  <a16:creationId xmlns:a16="http://schemas.microsoft.com/office/drawing/2014/main" id="{0FC718D6-0851-7D49-B492-ACBD3C09F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675" y="6354763"/>
              <a:ext cx="449263" cy="339725"/>
            </a:xfrm>
            <a:custGeom>
              <a:avLst/>
              <a:gdLst>
                <a:gd name="T0" fmla="*/ 236 w 585"/>
                <a:gd name="T1" fmla="*/ 248 h 442"/>
                <a:gd name="T2" fmla="*/ 76 w 585"/>
                <a:gd name="T3" fmla="*/ 428 h 442"/>
                <a:gd name="T4" fmla="*/ 46 w 585"/>
                <a:gd name="T5" fmla="*/ 442 h 442"/>
                <a:gd name="T6" fmla="*/ 18 w 585"/>
                <a:gd name="T7" fmla="*/ 432 h 442"/>
                <a:gd name="T8" fmla="*/ 15 w 585"/>
                <a:gd name="T9" fmla="*/ 374 h 442"/>
                <a:gd name="T10" fmla="*/ 206 w 585"/>
                <a:gd name="T11" fmla="*/ 158 h 442"/>
                <a:gd name="T12" fmla="*/ 237 w 585"/>
                <a:gd name="T13" fmla="*/ 144 h 442"/>
                <a:gd name="T14" fmla="*/ 268 w 585"/>
                <a:gd name="T15" fmla="*/ 158 h 442"/>
                <a:gd name="T16" fmla="*/ 323 w 585"/>
                <a:gd name="T17" fmla="*/ 224 h 442"/>
                <a:gd name="T18" fmla="*/ 425 w 585"/>
                <a:gd name="T19" fmla="*/ 101 h 442"/>
                <a:gd name="T20" fmla="*/ 330 w 585"/>
                <a:gd name="T21" fmla="*/ 19 h 442"/>
                <a:gd name="T22" fmla="*/ 566 w 585"/>
                <a:gd name="T23" fmla="*/ 0 h 442"/>
                <a:gd name="T24" fmla="*/ 585 w 585"/>
                <a:gd name="T25" fmla="*/ 239 h 442"/>
                <a:gd name="T26" fmla="*/ 487 w 585"/>
                <a:gd name="T27" fmla="*/ 154 h 442"/>
                <a:gd name="T28" fmla="*/ 355 w 585"/>
                <a:gd name="T29" fmla="*/ 314 h 442"/>
                <a:gd name="T30" fmla="*/ 324 w 585"/>
                <a:gd name="T31" fmla="*/ 329 h 442"/>
                <a:gd name="T32" fmla="*/ 292 w 585"/>
                <a:gd name="T33" fmla="*/ 314 h 442"/>
                <a:gd name="T34" fmla="*/ 236 w 585"/>
                <a:gd name="T35" fmla="*/ 24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442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 dirty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50" name="Freeform 208">
              <a:extLst>
                <a:ext uri="{FF2B5EF4-FFF2-40B4-BE49-F238E27FC236}">
                  <a16:creationId xmlns:a16="http://schemas.microsoft.com/office/drawing/2014/main" id="{B3F61BFF-B289-5D48-92EF-ECBD4D530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638" y="6589713"/>
              <a:ext cx="119063" cy="127000"/>
            </a:xfrm>
            <a:custGeom>
              <a:avLst/>
              <a:gdLst>
                <a:gd name="T0" fmla="*/ 98 w 153"/>
                <a:gd name="T1" fmla="*/ 64 h 167"/>
                <a:gd name="T2" fmla="*/ 62 w 153"/>
                <a:gd name="T3" fmla="*/ 83 h 167"/>
                <a:gd name="T4" fmla="*/ 1 w 153"/>
                <a:gd name="T5" fmla="*/ 56 h 167"/>
                <a:gd name="T6" fmla="*/ 0 w 153"/>
                <a:gd name="T7" fmla="*/ 167 h 167"/>
                <a:gd name="T8" fmla="*/ 150 w 153"/>
                <a:gd name="T9" fmla="*/ 167 h 167"/>
                <a:gd name="T10" fmla="*/ 153 w 153"/>
                <a:gd name="T11" fmla="*/ 0 h 167"/>
                <a:gd name="T12" fmla="*/ 98 w 153"/>
                <a:gd name="T13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67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51" name="Freeform 209">
              <a:extLst>
                <a:ext uri="{FF2B5EF4-FFF2-40B4-BE49-F238E27FC236}">
                  <a16:creationId xmlns:a16="http://schemas.microsoft.com/office/drawing/2014/main" id="{3D1F2E59-13C0-444B-883A-9034341A5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400" y="6600825"/>
              <a:ext cx="96838" cy="115888"/>
            </a:xfrm>
            <a:custGeom>
              <a:avLst/>
              <a:gdLst>
                <a:gd name="T0" fmla="*/ 0 w 61"/>
                <a:gd name="T1" fmla="*/ 73 h 73"/>
                <a:gd name="T2" fmla="*/ 61 w 61"/>
                <a:gd name="T3" fmla="*/ 73 h 73"/>
                <a:gd name="T4" fmla="*/ 61 w 61"/>
                <a:gd name="T5" fmla="*/ 0 h 73"/>
                <a:gd name="T6" fmla="*/ 0 w 61"/>
                <a:gd name="T7" fmla="*/ 70 h 73"/>
                <a:gd name="T8" fmla="*/ 0 w 61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3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52" name="Group 221">
            <a:extLst>
              <a:ext uri="{FF2B5EF4-FFF2-40B4-BE49-F238E27FC236}">
                <a16:creationId xmlns:a16="http://schemas.microsoft.com/office/drawing/2014/main" id="{D5743D48-D15D-E04F-A3F8-685C1C85EF34}"/>
              </a:ext>
            </a:extLst>
          </p:cNvPr>
          <p:cNvGrpSpPr/>
          <p:nvPr/>
        </p:nvGrpSpPr>
        <p:grpSpPr>
          <a:xfrm>
            <a:off x="6189597" y="3029422"/>
            <a:ext cx="269753" cy="270713"/>
            <a:chOff x="2060575" y="6313488"/>
            <a:chExt cx="446088" cy="447675"/>
          </a:xfrm>
          <a:solidFill>
            <a:srgbClr val="C51729"/>
          </a:solidFill>
        </p:grpSpPr>
        <p:sp>
          <p:nvSpPr>
            <p:cNvPr id="53" name="Freeform 210">
              <a:extLst>
                <a:ext uri="{FF2B5EF4-FFF2-40B4-BE49-F238E27FC236}">
                  <a16:creationId xmlns:a16="http://schemas.microsoft.com/office/drawing/2014/main" id="{F275CD0F-3322-584A-A599-ACECE111E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638" y="6553200"/>
              <a:ext cx="200025" cy="188913"/>
            </a:xfrm>
            <a:custGeom>
              <a:avLst/>
              <a:gdLst>
                <a:gd name="T0" fmla="*/ 88 w 262"/>
                <a:gd name="T1" fmla="*/ 245 h 245"/>
                <a:gd name="T2" fmla="*/ 262 w 262"/>
                <a:gd name="T3" fmla="*/ 0 h 245"/>
                <a:gd name="T4" fmla="*/ 0 w 262"/>
                <a:gd name="T5" fmla="*/ 0 h 245"/>
                <a:gd name="T6" fmla="*/ 88 w 262"/>
                <a:gd name="T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45">
                  <a:moveTo>
                    <a:pt x="88" y="245"/>
                  </a:moveTo>
                  <a:cubicBezTo>
                    <a:pt x="185" y="203"/>
                    <a:pt x="254" y="110"/>
                    <a:pt x="26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8" y="24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54" name="Freeform 211">
              <a:extLst>
                <a:ext uri="{FF2B5EF4-FFF2-40B4-BE49-F238E27FC236}">
                  <a16:creationId xmlns:a16="http://schemas.microsoft.com/office/drawing/2014/main" id="{CC6CB062-128A-3445-B779-5A1FE09D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5" y="6553200"/>
              <a:ext cx="282575" cy="207963"/>
            </a:xfrm>
            <a:custGeom>
              <a:avLst/>
              <a:gdLst>
                <a:gd name="T0" fmla="*/ 0 w 367"/>
                <a:gd name="T1" fmla="*/ 0 h 269"/>
                <a:gd name="T2" fmla="*/ 291 w 367"/>
                <a:gd name="T3" fmla="*/ 269 h 269"/>
                <a:gd name="T4" fmla="*/ 367 w 367"/>
                <a:gd name="T5" fmla="*/ 259 h 269"/>
                <a:gd name="T6" fmla="*/ 274 w 367"/>
                <a:gd name="T7" fmla="*/ 0 h 269"/>
                <a:gd name="T8" fmla="*/ 0 w 367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269">
                  <a:moveTo>
                    <a:pt x="0" y="0"/>
                  </a:moveTo>
                  <a:cubicBezTo>
                    <a:pt x="12" y="151"/>
                    <a:pt x="137" y="269"/>
                    <a:pt x="291" y="269"/>
                  </a:cubicBezTo>
                  <a:cubicBezTo>
                    <a:pt x="317" y="269"/>
                    <a:pt x="342" y="265"/>
                    <a:pt x="367" y="259"/>
                  </a:cubicBezTo>
                  <a:cubicBezTo>
                    <a:pt x="274" y="0"/>
                    <a:pt x="274" y="0"/>
                    <a:pt x="2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55" name="Freeform 212">
              <a:extLst>
                <a:ext uri="{FF2B5EF4-FFF2-40B4-BE49-F238E27FC236}">
                  <a16:creationId xmlns:a16="http://schemas.microsoft.com/office/drawing/2014/main" id="{9A7D5E5C-8DED-1245-8DC9-F769211C7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5" y="6361113"/>
              <a:ext cx="188913" cy="158750"/>
            </a:xfrm>
            <a:custGeom>
              <a:avLst/>
              <a:gdLst>
                <a:gd name="T0" fmla="*/ 110 w 245"/>
                <a:gd name="T1" fmla="*/ 0 h 206"/>
                <a:gd name="T2" fmla="*/ 0 w 245"/>
                <a:gd name="T3" fmla="*/ 206 h 206"/>
                <a:gd name="T4" fmla="*/ 245 w 245"/>
                <a:gd name="T5" fmla="*/ 206 h 206"/>
                <a:gd name="T6" fmla="*/ 110 w 24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206">
                  <a:moveTo>
                    <a:pt x="110" y="0"/>
                  </a:moveTo>
                  <a:cubicBezTo>
                    <a:pt x="48" y="49"/>
                    <a:pt x="7" y="122"/>
                    <a:pt x="0" y="206"/>
                  </a:cubicBezTo>
                  <a:cubicBezTo>
                    <a:pt x="245" y="206"/>
                    <a:pt x="245" y="206"/>
                    <a:pt x="245" y="206"/>
                  </a:cubicBezTo>
                  <a:lnTo>
                    <a:pt x="11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56" name="Freeform 213">
              <a:extLst>
                <a:ext uri="{FF2B5EF4-FFF2-40B4-BE49-F238E27FC236}">
                  <a16:creationId xmlns:a16="http://schemas.microsoft.com/office/drawing/2014/main" id="{DD6D2959-B738-824E-AFFC-823CBC343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6313488"/>
              <a:ext cx="93663" cy="173038"/>
            </a:xfrm>
            <a:custGeom>
              <a:avLst/>
              <a:gdLst>
                <a:gd name="T0" fmla="*/ 123 w 123"/>
                <a:gd name="T1" fmla="*/ 0 h 225"/>
                <a:gd name="T2" fmla="*/ 0 w 123"/>
                <a:gd name="T3" fmla="*/ 37 h 225"/>
                <a:gd name="T4" fmla="*/ 123 w 123"/>
                <a:gd name="T5" fmla="*/ 225 h 225"/>
                <a:gd name="T6" fmla="*/ 123 w 123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5">
                  <a:moveTo>
                    <a:pt x="123" y="0"/>
                  </a:moveTo>
                  <a:cubicBezTo>
                    <a:pt x="79" y="3"/>
                    <a:pt x="37" y="16"/>
                    <a:pt x="0" y="37"/>
                  </a:cubicBezTo>
                  <a:cubicBezTo>
                    <a:pt x="123" y="225"/>
                    <a:pt x="123" y="225"/>
                    <a:pt x="123" y="225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57" name="Freeform 214">
              <a:extLst>
                <a:ext uri="{FF2B5EF4-FFF2-40B4-BE49-F238E27FC236}">
                  <a16:creationId xmlns:a16="http://schemas.microsoft.com/office/drawing/2014/main" id="{1F812916-E74B-5E45-A404-DA9186F89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6313488"/>
              <a:ext cx="206375" cy="206375"/>
            </a:xfrm>
            <a:custGeom>
              <a:avLst/>
              <a:gdLst>
                <a:gd name="T0" fmla="*/ 269 w 269"/>
                <a:gd name="T1" fmla="*/ 268 h 268"/>
                <a:gd name="T2" fmla="*/ 0 w 269"/>
                <a:gd name="T3" fmla="*/ 268 h 268"/>
                <a:gd name="T4" fmla="*/ 0 w 269"/>
                <a:gd name="T5" fmla="*/ 0 h 268"/>
                <a:gd name="T6" fmla="*/ 269 w 269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68">
                  <a:moveTo>
                    <a:pt x="269" y="268"/>
                  </a:moveTo>
                  <a:cubicBezTo>
                    <a:pt x="0" y="268"/>
                    <a:pt x="0" y="268"/>
                    <a:pt x="0" y="2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4" y="10"/>
                    <a:pt x="258" y="124"/>
                    <a:pt x="269" y="2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6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椭圆 125"/>
          <p:cNvSpPr/>
          <p:nvPr/>
        </p:nvSpPr>
        <p:spPr>
          <a:xfrm>
            <a:off x="8079205" y="2612832"/>
            <a:ext cx="755776" cy="75577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90452" y="2635718"/>
            <a:ext cx="755776" cy="75577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需求清单</a:t>
            </a:r>
          </a:p>
        </p:txBody>
      </p:sp>
      <p:cxnSp>
        <p:nvCxnSpPr>
          <p:cNvPr id="41" name="Straight Connector 7"/>
          <p:cNvCxnSpPr/>
          <p:nvPr/>
        </p:nvCxnSpPr>
        <p:spPr>
          <a:xfrm>
            <a:off x="900943" y="3043131"/>
            <a:ext cx="7161454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ash"/>
            <a:round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8338033" y="2899700"/>
            <a:ext cx="238120" cy="238120"/>
          </a:xfrm>
          <a:prstGeom prst="rect">
            <a:avLst/>
          </a:prstGeom>
          <a:solidFill>
            <a:srgbClr val="C517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4" name="Rectangle 46"/>
          <p:cNvSpPr/>
          <p:nvPr/>
        </p:nvSpPr>
        <p:spPr>
          <a:xfrm>
            <a:off x="8123390" y="2335834"/>
            <a:ext cx="635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  <a:cs typeface="Open Sans" pitchFamily="34" charset="0"/>
              </a:rPr>
              <a:t>Finish</a:t>
            </a:r>
          </a:p>
        </p:txBody>
      </p:sp>
      <p:sp>
        <p:nvSpPr>
          <p:cNvPr id="45" name="Oval 12"/>
          <p:cNvSpPr/>
          <p:nvPr/>
        </p:nvSpPr>
        <p:spPr>
          <a:xfrm>
            <a:off x="1531379" y="2956609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46" name="Straight Connector 26"/>
          <p:cNvCxnSpPr>
            <a:cxnSpLocks/>
          </p:cNvCxnSpPr>
          <p:nvPr/>
        </p:nvCxnSpPr>
        <p:spPr>
          <a:xfrm>
            <a:off x="1634639" y="2067545"/>
            <a:ext cx="0" cy="81143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47" name="Teardrop 25"/>
          <p:cNvSpPr/>
          <p:nvPr/>
        </p:nvSpPr>
        <p:spPr>
          <a:xfrm rot="8100000">
            <a:off x="1426007" y="1299892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8" name="Oval 16"/>
          <p:cNvSpPr/>
          <p:nvPr/>
        </p:nvSpPr>
        <p:spPr>
          <a:xfrm>
            <a:off x="5281776" y="2954350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49" name="Straight Connector 38"/>
          <p:cNvCxnSpPr>
            <a:cxnSpLocks/>
          </p:cNvCxnSpPr>
          <p:nvPr/>
        </p:nvCxnSpPr>
        <p:spPr>
          <a:xfrm flipH="1">
            <a:off x="5377816" y="2027811"/>
            <a:ext cx="7220" cy="861417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0" name="Teardrop 37"/>
          <p:cNvSpPr/>
          <p:nvPr/>
        </p:nvSpPr>
        <p:spPr>
          <a:xfrm rot="8100000">
            <a:off x="5176404" y="1297633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Oval 14"/>
          <p:cNvSpPr/>
          <p:nvPr/>
        </p:nvSpPr>
        <p:spPr>
          <a:xfrm>
            <a:off x="3324434" y="2944332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52" name="Straight Connector 34"/>
          <p:cNvCxnSpPr>
            <a:cxnSpLocks/>
          </p:cNvCxnSpPr>
          <p:nvPr/>
        </p:nvCxnSpPr>
        <p:spPr>
          <a:xfrm flipV="1">
            <a:off x="3429282" y="2735252"/>
            <a:ext cx="0" cy="15467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3" name="Teardrop 33"/>
          <p:cNvSpPr/>
          <p:nvPr/>
        </p:nvSpPr>
        <p:spPr>
          <a:xfrm rot="8100000">
            <a:off x="3219761" y="2094068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4" name="Oval 18"/>
          <p:cNvSpPr/>
          <p:nvPr/>
        </p:nvSpPr>
        <p:spPr>
          <a:xfrm>
            <a:off x="7188208" y="2926078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55" name="Straight Connector 24"/>
          <p:cNvCxnSpPr>
            <a:cxnSpLocks/>
          </p:cNvCxnSpPr>
          <p:nvPr/>
        </p:nvCxnSpPr>
        <p:spPr>
          <a:xfrm flipV="1">
            <a:off x="7293056" y="2702008"/>
            <a:ext cx="0" cy="15467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6" name="Teardrop 21"/>
          <p:cNvSpPr/>
          <p:nvPr/>
        </p:nvSpPr>
        <p:spPr>
          <a:xfrm rot="8100000">
            <a:off x="7083535" y="2075814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71064" y="3435129"/>
            <a:ext cx="2369124" cy="89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1.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</a:t>
            </a:r>
            <a:r>
              <a:rPr lang="zh-CN" altLang="en-US" sz="1200" b="1" dirty="0">
                <a:solidFill>
                  <a:srgbClr val="613620"/>
                </a:solidFill>
                <a:latin typeface="微软雅黑 Light"/>
              </a:rPr>
              <a:t>店铺类别的显示与筛选</a:t>
            </a:r>
            <a:endParaRPr lang="en-US" altLang="zh-CN" sz="1200" b="1" dirty="0">
              <a:solidFill>
                <a:srgbClr val="613620"/>
              </a:solidFill>
              <a:latin typeface="微软雅黑 Ligh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2.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店铺信息展示、显示商品溯源</a:t>
            </a:r>
            <a:endParaRPr lang="en-US" altLang="zh-CN" sz="1200" dirty="0">
              <a:solidFill>
                <a:srgbClr val="613620"/>
              </a:solidFill>
              <a:latin typeface="微软雅黑 Ligh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3.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极速退款，物流信息查看</a:t>
            </a:r>
            <a:endParaRPr lang="en-US" altLang="zh-CN" sz="1200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775910" y="3562767"/>
            <a:ext cx="195444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4.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明星</a:t>
            </a: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-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用户问答模块</a:t>
            </a:r>
            <a:endParaRPr lang="en-US" altLang="zh-CN" sz="1200" dirty="0">
              <a:solidFill>
                <a:srgbClr val="613620"/>
              </a:solidFill>
              <a:latin typeface="微软雅黑 Ligh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5.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明显推荐产品快速购买</a:t>
            </a:r>
            <a:endParaRPr lang="en-US" altLang="zh-CN" sz="1200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85845" y="3459783"/>
            <a:ext cx="2369124" cy="89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6.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购物商品链接优化</a:t>
            </a:r>
            <a:endParaRPr lang="en-US" altLang="zh-CN" sz="1200" dirty="0">
              <a:solidFill>
                <a:srgbClr val="613620"/>
              </a:solidFill>
              <a:latin typeface="微软雅黑 Ligh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7.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笔记推荐优化</a:t>
            </a: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8.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</a:t>
            </a:r>
            <a:r>
              <a:rPr lang="zh-CN" altLang="en-US" sz="1200" b="1" dirty="0">
                <a:solidFill>
                  <a:srgbClr val="613620"/>
                </a:solidFill>
                <a:latin typeface="微软雅黑 Light"/>
              </a:rPr>
              <a:t>笔记发布规则、流程优化</a:t>
            </a:r>
            <a:endParaRPr lang="en-US" altLang="zh-CN" sz="1200" b="1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511897" y="3542128"/>
            <a:ext cx="1527597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9.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系统消息管理</a:t>
            </a:r>
            <a:endParaRPr lang="en-US" altLang="zh-CN" sz="1200" dirty="0">
              <a:solidFill>
                <a:srgbClr val="613620"/>
              </a:solidFill>
              <a:latin typeface="微软雅黑 Ligh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10.</a:t>
            </a:r>
            <a:r>
              <a:rPr lang="zh-CN" altLang="en-US" sz="1200" dirty="0">
                <a:solidFill>
                  <a:srgbClr val="613620"/>
                </a:solidFill>
                <a:latin typeface="微软雅黑 Light"/>
              </a:rPr>
              <a:t> 私信发送优化</a:t>
            </a:r>
            <a:r>
              <a:rPr lang="en-US" altLang="zh-CN" sz="1200" dirty="0">
                <a:solidFill>
                  <a:srgbClr val="613620"/>
                </a:solidFill>
                <a:latin typeface="微软雅黑 Light"/>
              </a:rPr>
              <a:t> </a:t>
            </a:r>
          </a:p>
        </p:txBody>
      </p:sp>
      <p:sp>
        <p:nvSpPr>
          <p:cNvPr id="61" name="文本框 5"/>
          <p:cNvSpPr txBox="1">
            <a:spLocks noChangeArrowheads="1"/>
          </p:cNvSpPr>
          <p:nvPr/>
        </p:nvSpPr>
        <p:spPr bwMode="auto">
          <a:xfrm>
            <a:off x="1127276" y="985445"/>
            <a:ext cx="10054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购物模块</a:t>
            </a:r>
          </a:p>
        </p:txBody>
      </p:sp>
      <p:sp>
        <p:nvSpPr>
          <p:cNvPr id="62" name="文本框 5"/>
          <p:cNvSpPr txBox="1">
            <a:spLocks noChangeArrowheads="1"/>
          </p:cNvSpPr>
          <p:nvPr/>
        </p:nvSpPr>
        <p:spPr bwMode="auto">
          <a:xfrm>
            <a:off x="2950718" y="1804801"/>
            <a:ext cx="10054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accent2"/>
                </a:solidFill>
                <a:latin typeface="+mj-ea"/>
                <a:ea typeface="+mj-ea"/>
              </a:rPr>
              <a:t>笔记发现</a:t>
            </a:r>
          </a:p>
        </p:txBody>
      </p: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4677153" y="1000767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accent3"/>
                </a:solidFill>
                <a:latin typeface="+mj-ea"/>
                <a:ea typeface="+mj-ea"/>
              </a:rPr>
              <a:t>笔记发布查看</a:t>
            </a:r>
          </a:p>
        </p:txBody>
      </p:sp>
      <p:sp>
        <p:nvSpPr>
          <p:cNvPr id="64" name="文本框 5"/>
          <p:cNvSpPr txBox="1">
            <a:spLocks noChangeArrowheads="1"/>
          </p:cNvSpPr>
          <p:nvPr/>
        </p:nvSpPr>
        <p:spPr bwMode="auto">
          <a:xfrm>
            <a:off x="6809215" y="1761815"/>
            <a:ext cx="10054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accent4"/>
                </a:solidFill>
                <a:latin typeface="+mj-ea"/>
                <a:ea typeface="+mj-ea"/>
              </a:rPr>
              <a:t>个人中心</a:t>
            </a:r>
          </a:p>
        </p:txBody>
      </p:sp>
      <p:sp>
        <p:nvSpPr>
          <p:cNvPr id="3" name="等腰三角形 2"/>
          <p:cNvSpPr/>
          <p:nvPr/>
        </p:nvSpPr>
        <p:spPr>
          <a:xfrm rot="5400000">
            <a:off x="436460" y="2886465"/>
            <a:ext cx="363466" cy="313333"/>
          </a:xfrm>
          <a:prstGeom prst="triangle">
            <a:avLst/>
          </a:prstGeom>
          <a:solidFill>
            <a:srgbClr val="C51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Rectangle 46"/>
          <p:cNvSpPr/>
          <p:nvPr/>
        </p:nvSpPr>
        <p:spPr>
          <a:xfrm>
            <a:off x="369726" y="2335833"/>
            <a:ext cx="560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  <a:cs typeface="Open Sans" pitchFamily="34" charset="0"/>
              </a:rPr>
              <a:t>Start</a:t>
            </a:r>
            <a:endParaRPr lang="en-US" sz="1200" b="1" dirty="0">
              <a:solidFill>
                <a:prstClr val="white">
                  <a:lumMod val="65000"/>
                </a:prstClr>
              </a:solidFill>
              <a:latin typeface="+mj-ea"/>
              <a:ea typeface="+mj-ea"/>
              <a:cs typeface="Open Sans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1511222" y="2917281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3305963" y="2924668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254049" y="2926703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158892" y="2898431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C3BA7-595D-FB4E-A8A5-CFA26F31E9A0}"/>
              </a:ext>
            </a:extLst>
          </p:cNvPr>
          <p:cNvSpPr txBox="1"/>
          <p:nvPr/>
        </p:nvSpPr>
        <p:spPr>
          <a:xfrm>
            <a:off x="1390138" y="1380582"/>
            <a:ext cx="5292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v1.0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0BB78E-DB60-1844-BBAE-AC8BC5BCFAF1}"/>
              </a:ext>
            </a:extLst>
          </p:cNvPr>
          <p:cNvSpPr txBox="1"/>
          <p:nvPr/>
        </p:nvSpPr>
        <p:spPr>
          <a:xfrm>
            <a:off x="3187085" y="2151121"/>
            <a:ext cx="5292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v1.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43D6D0-BD1E-8E44-88F3-3787ED785E59}"/>
              </a:ext>
            </a:extLst>
          </p:cNvPr>
          <p:cNvSpPr txBox="1"/>
          <p:nvPr/>
        </p:nvSpPr>
        <p:spPr>
          <a:xfrm>
            <a:off x="5151917" y="1352074"/>
            <a:ext cx="5292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v1.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EDF1E6-9453-3040-9C49-C8FEC799A473}"/>
              </a:ext>
            </a:extLst>
          </p:cNvPr>
          <p:cNvSpPr txBox="1"/>
          <p:nvPr/>
        </p:nvSpPr>
        <p:spPr>
          <a:xfrm>
            <a:off x="7049180" y="2146145"/>
            <a:ext cx="5292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v1.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7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95288" y="0"/>
            <a:ext cx="35491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4"/>
          <p:cNvSpPr txBox="1">
            <a:spLocks noChangeArrowheads="1"/>
          </p:cNvSpPr>
          <p:nvPr/>
        </p:nvSpPr>
        <p:spPr bwMode="auto">
          <a:xfrm>
            <a:off x="456248" y="2215854"/>
            <a:ext cx="25058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+mn-ea"/>
                <a:ea typeface="+mn-ea"/>
              </a:rPr>
              <a:t>03.</a:t>
            </a:r>
            <a:r>
              <a:rPr lang="zh-CN" altLang="en-US" sz="3200" b="1" dirty="0">
                <a:solidFill>
                  <a:prstClr val="white"/>
                </a:solidFill>
                <a:latin typeface="+mn-ea"/>
                <a:ea typeface="+mn-ea"/>
              </a:rPr>
              <a:t> 解决方案</a:t>
            </a:r>
            <a:endParaRPr lang="en-US" altLang="zh-CN" sz="32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E5B6DB31-82D9-CF46-A00F-4E6E923073BE}"/>
              </a:ext>
            </a:extLst>
          </p:cNvPr>
          <p:cNvSpPr/>
          <p:nvPr/>
        </p:nvSpPr>
        <p:spPr>
          <a:xfrm>
            <a:off x="553369" y="2800629"/>
            <a:ext cx="34520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功能结构、需求说明、界面原型</a:t>
            </a:r>
            <a:endParaRPr lang="en-US" altLang="zh-CN" sz="14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对应有是怎样的解决方案？</a:t>
            </a:r>
            <a:endParaRPr lang="en-US" altLang="zh-CN" sz="14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设计的思路？</a:t>
            </a:r>
            <a:endParaRPr lang="zh-CN" altLang="en-US" sz="3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功能结构</a:t>
            </a:r>
          </a:p>
        </p:txBody>
      </p:sp>
      <p:pic>
        <p:nvPicPr>
          <p:cNvPr id="6" name="图片 1" descr="../../Documents/4.学习进修/4.学习资料/1.互联网产品/25期实战课程-腾讯课堂/2.实战文档/190103-PRD/任务分解/刘阳/功能结构图/功能结构图.png">
            <a:extLst>
              <a:ext uri="{FF2B5EF4-FFF2-40B4-BE49-F238E27FC236}">
                <a16:creationId xmlns:a16="http://schemas.microsoft.com/office/drawing/2014/main" id="{A3CF5B7F-871F-B543-9573-B57AFFB98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55" y="815814"/>
            <a:ext cx="5150289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99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需求说明</a:t>
            </a:r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63634"/>
              </p:ext>
            </p:extLst>
          </p:nvPr>
        </p:nvGraphicFramePr>
        <p:xfrm>
          <a:off x="237053" y="1278553"/>
          <a:ext cx="8669894" cy="2559193"/>
        </p:xfrm>
        <a:graphic>
          <a:graphicData uri="http://schemas.openxmlformats.org/drawingml/2006/table">
            <a:tbl>
              <a:tblPr firstRow="1" bandRow="1"/>
              <a:tblGrid>
                <a:gridCol w="162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9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itchFamily="34" charset="0"/>
                          <a:sym typeface="Arial" pitchFamily="34" charset="0"/>
                        </a:rPr>
                        <a:t>功能模块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itchFamily="34" charset="0"/>
                          <a:sym typeface="Arial" pitchFamily="34" charset="0"/>
                        </a:rPr>
                        <a:t>需求描述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i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itchFamily="34" charset="0"/>
                          <a:sym typeface="Arial" pitchFamily="34" charset="0"/>
                        </a:rPr>
                        <a:t>迭代版本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i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优先级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i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解决方案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613620"/>
                          </a:solidFill>
                        </a:rPr>
                        <a:t>购物模块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613620"/>
                          </a:solidFill>
                        </a:rPr>
                        <a:t>用户对小红书商品的质量、是否正品比较担心，希望了解更多的商品相关信息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613620"/>
                          </a:solidFill>
                        </a:rPr>
                        <a:t>v1.0</a:t>
                      </a:r>
                      <a:endParaRPr lang="zh-CN" altLang="en-US" sz="1400" dirty="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613620"/>
                          </a:solidFill>
                        </a:rPr>
                        <a:t>P1</a:t>
                      </a:r>
                      <a:endParaRPr lang="zh-CN" altLang="en-US" sz="1400" dirty="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613620"/>
                          </a:solidFill>
                        </a:rPr>
                        <a:t>完善店铺信息，添加商品溯源信息；降低商品信息不对称，提高用户信任度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613620"/>
                          </a:solidFill>
                        </a:rPr>
                        <a:t>笔记模块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613620"/>
                          </a:solidFill>
                        </a:rPr>
                        <a:t>希望提高用户发布笔记的积极性和发布过程的效率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613620"/>
                          </a:solidFill>
                        </a:rPr>
                        <a:t>v1.2</a:t>
                      </a:r>
                      <a:endParaRPr lang="zh-CN" altLang="en-US" sz="1400" dirty="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613620"/>
                          </a:solidFill>
                        </a:rPr>
                        <a:t>P2</a:t>
                      </a:r>
                      <a:endParaRPr lang="zh-CN" altLang="en-US" sz="1400" dirty="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613620"/>
                          </a:solidFill>
                        </a:rPr>
                        <a:t>丰富笔记发布形式，添加语音功能；笔记发布积分奖励，获赞奖励机制</a:t>
                      </a:r>
                      <a:endParaRPr lang="en-US" altLang="zh-CN" sz="1400" dirty="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57">
            <a:extLst>
              <a:ext uri="{FF2B5EF4-FFF2-40B4-BE49-F238E27FC236}">
                <a16:creationId xmlns:a16="http://schemas.microsoft.com/office/drawing/2014/main" id="{2DAD90C2-D516-9F45-8CDC-EAE71731F043}"/>
              </a:ext>
            </a:extLst>
          </p:cNvPr>
          <p:cNvSpPr/>
          <p:nvPr/>
        </p:nvSpPr>
        <p:spPr>
          <a:xfrm>
            <a:off x="237053" y="3872306"/>
            <a:ext cx="9873205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流程：</a:t>
            </a:r>
            <a:r>
              <a:rPr lang="zh-CN" altLang="en-US" sz="1400" dirty="0">
                <a:solidFill>
                  <a:srgbClr val="613620"/>
                </a:solidFill>
                <a:latin typeface="微软雅黑 Light"/>
              </a:rPr>
              <a:t>需求说明</a:t>
            </a:r>
            <a:r>
              <a:rPr lang="en-US" altLang="zh-CN" sz="1400" dirty="0">
                <a:solidFill>
                  <a:srgbClr val="613620"/>
                </a:solidFill>
                <a:latin typeface="微软雅黑 Light"/>
              </a:rPr>
              <a:t>(</a:t>
            </a:r>
            <a:r>
              <a:rPr lang="zh-CN" altLang="en-US" sz="1400" dirty="0">
                <a:solidFill>
                  <a:srgbClr val="613620"/>
                </a:solidFill>
                <a:latin typeface="微软雅黑 Light"/>
              </a:rPr>
              <a:t>背景、目标</a:t>
            </a:r>
            <a:r>
              <a:rPr lang="en-US" altLang="zh-CN" sz="1400" dirty="0">
                <a:solidFill>
                  <a:srgbClr val="613620"/>
                </a:solidFill>
                <a:latin typeface="微软雅黑 Light"/>
              </a:rPr>
              <a:t>)</a:t>
            </a:r>
            <a:r>
              <a:rPr lang="zh-CN" altLang="en-US" sz="1400" dirty="0">
                <a:solidFill>
                  <a:srgbClr val="613620"/>
                </a:solidFill>
                <a:latin typeface="微软雅黑 Light"/>
              </a:rPr>
              <a:t> </a:t>
            </a:r>
            <a:r>
              <a:rPr lang="en-US" altLang="zh-CN" sz="1400" dirty="0">
                <a:solidFill>
                  <a:srgbClr val="613620"/>
                </a:solidFill>
                <a:latin typeface="微软雅黑 Light"/>
              </a:rPr>
              <a:t>-&gt; </a:t>
            </a:r>
            <a:r>
              <a:rPr lang="zh-CN" altLang="en-US" sz="1400" dirty="0">
                <a:solidFill>
                  <a:srgbClr val="613620"/>
                </a:solidFill>
                <a:latin typeface="微软雅黑 Light"/>
              </a:rPr>
              <a:t>解决方案</a:t>
            </a:r>
            <a:r>
              <a:rPr lang="en-US" altLang="zh-CN" sz="1400" dirty="0">
                <a:solidFill>
                  <a:srgbClr val="613620"/>
                </a:solidFill>
                <a:latin typeface="微软雅黑 Light"/>
              </a:rPr>
              <a:t>(</a:t>
            </a:r>
            <a:r>
              <a:rPr lang="zh-CN" altLang="en-US" sz="1400" dirty="0">
                <a:solidFill>
                  <a:srgbClr val="613620"/>
                </a:solidFill>
                <a:latin typeface="微软雅黑 Light"/>
              </a:rPr>
              <a:t>属性、范围、规则、流程、条件</a:t>
            </a:r>
            <a:r>
              <a:rPr lang="en-US" altLang="zh-CN" sz="1400" dirty="0">
                <a:solidFill>
                  <a:srgbClr val="613620"/>
                </a:solidFill>
                <a:latin typeface="微软雅黑 Light"/>
              </a:rPr>
              <a:t>) -&gt; </a:t>
            </a:r>
            <a:r>
              <a:rPr lang="zh-CN" altLang="en-US" sz="1400" dirty="0">
                <a:solidFill>
                  <a:srgbClr val="613620"/>
                </a:solidFill>
                <a:latin typeface="微软雅黑 Light"/>
              </a:rPr>
              <a:t>场景描述</a:t>
            </a:r>
            <a:r>
              <a:rPr lang="en-US" altLang="zh-CN" sz="1400" dirty="0">
                <a:solidFill>
                  <a:srgbClr val="613620"/>
                </a:solidFill>
                <a:latin typeface="微软雅黑 Light"/>
              </a:rPr>
              <a:t>(BDD) -&gt; </a:t>
            </a:r>
            <a:r>
              <a:rPr lang="zh-CN" altLang="en-US" sz="1400" dirty="0">
                <a:solidFill>
                  <a:srgbClr val="613620"/>
                </a:solidFill>
                <a:latin typeface="微软雅黑 Light"/>
              </a:rPr>
              <a:t>界面原型</a:t>
            </a:r>
            <a:endParaRPr lang="en-US" altLang="zh-CN" sz="1400" dirty="0">
              <a:solidFill>
                <a:srgbClr val="613620"/>
              </a:solidFill>
              <a:latin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3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5220638" cy="355983"/>
          </a:xfrm>
        </p:spPr>
        <p:txBody>
          <a:bodyPr/>
          <a:lstStyle/>
          <a:p>
            <a:r>
              <a:rPr lang="zh-CN" altLang="en-US" sz="2400" dirty="0"/>
              <a:t>界面原型 </a:t>
            </a:r>
            <a:r>
              <a:rPr lang="en-US" altLang="zh-CN" sz="2400" dirty="0"/>
              <a:t>-</a:t>
            </a:r>
            <a:r>
              <a:rPr lang="zh-CN" altLang="en-US" sz="2400" dirty="0"/>
              <a:t> 店铺类别显示与筛选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99626-F28A-C045-870E-77361680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6" y="953967"/>
            <a:ext cx="2238158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85756-6422-9A4B-9AB2-E8C394B20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514" y="953967"/>
            <a:ext cx="2082462" cy="36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100AB7-6F5C-484E-A581-DC702F2EF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76" y="953967"/>
            <a:ext cx="2162300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BD266B-BF42-5D4C-9651-261C9B549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276" y="953967"/>
            <a:ext cx="2115000" cy="3600000"/>
          </a:xfrm>
          <a:prstGeom prst="rect">
            <a:avLst/>
          </a:prstGeom>
        </p:spPr>
      </p:pic>
      <p:sp>
        <p:nvSpPr>
          <p:cNvPr id="14" name="矩形 57">
            <a:extLst>
              <a:ext uri="{FF2B5EF4-FFF2-40B4-BE49-F238E27FC236}">
                <a16:creationId xmlns:a16="http://schemas.microsoft.com/office/drawing/2014/main" id="{4FAE6213-8A6A-1640-9283-541284F45C10}"/>
              </a:ext>
            </a:extLst>
          </p:cNvPr>
          <p:cNvSpPr/>
          <p:nvPr/>
        </p:nvSpPr>
        <p:spPr>
          <a:xfrm>
            <a:off x="1643606" y="4553967"/>
            <a:ext cx="2479360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店铺类别标识</a:t>
            </a:r>
            <a:r>
              <a:rPr lang="en-US" altLang="zh-CN" sz="1400" b="1" dirty="0">
                <a:solidFill>
                  <a:srgbClr val="613620"/>
                </a:solidFill>
                <a:latin typeface="微软雅黑 Light"/>
              </a:rPr>
              <a:t>-</a:t>
            </a: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商品列表页面</a:t>
            </a:r>
            <a:r>
              <a:rPr lang="en-US" altLang="zh-CN" sz="1400" b="1" dirty="0">
                <a:solidFill>
                  <a:srgbClr val="613620"/>
                </a:solidFill>
                <a:latin typeface="微软雅黑 Light"/>
              </a:rPr>
              <a:t> </a:t>
            </a:r>
          </a:p>
        </p:txBody>
      </p:sp>
      <p:sp>
        <p:nvSpPr>
          <p:cNvPr id="15" name="矩形 57">
            <a:extLst>
              <a:ext uri="{FF2B5EF4-FFF2-40B4-BE49-F238E27FC236}">
                <a16:creationId xmlns:a16="http://schemas.microsoft.com/office/drawing/2014/main" id="{F8A288AE-E60D-7742-8819-7D96015249D0}"/>
              </a:ext>
            </a:extLst>
          </p:cNvPr>
          <p:cNvSpPr/>
          <p:nvPr/>
        </p:nvSpPr>
        <p:spPr>
          <a:xfrm>
            <a:off x="5210986" y="4553967"/>
            <a:ext cx="2162300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商品搜索页面</a:t>
            </a:r>
            <a:endParaRPr lang="en-US" altLang="zh-CN" sz="1400" b="1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16" name="矩形 57">
            <a:extLst>
              <a:ext uri="{FF2B5EF4-FFF2-40B4-BE49-F238E27FC236}">
                <a16:creationId xmlns:a16="http://schemas.microsoft.com/office/drawing/2014/main" id="{CD737D0E-A351-2D4A-B3DF-69F351407CCB}"/>
              </a:ext>
            </a:extLst>
          </p:cNvPr>
          <p:cNvSpPr/>
          <p:nvPr/>
        </p:nvSpPr>
        <p:spPr>
          <a:xfrm>
            <a:off x="7419584" y="4553967"/>
            <a:ext cx="2162300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筛选页面</a:t>
            </a:r>
            <a:endParaRPr lang="en-US" altLang="zh-CN" sz="1400" b="1" dirty="0">
              <a:solidFill>
                <a:srgbClr val="613620"/>
              </a:solidFill>
              <a:latin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49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4121043" cy="355983"/>
          </a:xfrm>
        </p:spPr>
        <p:txBody>
          <a:bodyPr/>
          <a:lstStyle/>
          <a:p>
            <a:r>
              <a:rPr lang="zh-CN" altLang="en-US" sz="2400" dirty="0"/>
              <a:t>界面原型 </a:t>
            </a:r>
            <a:r>
              <a:rPr lang="en-US" altLang="zh-CN" sz="2400" dirty="0"/>
              <a:t>–</a:t>
            </a:r>
            <a:r>
              <a:rPr lang="zh-CN" altLang="en-US" sz="2400" dirty="0"/>
              <a:t> 笔记发布优化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6A2857-A4A4-5E4B-A01B-84112A32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" y="875719"/>
            <a:ext cx="2021621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E4B954-A11E-1E45-9F60-B58216ADF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179" y="875719"/>
            <a:ext cx="2021622" cy="36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3DA8A-BC99-804C-9FCE-2AA8F2222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422" y="875719"/>
            <a:ext cx="2021622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3911C-2241-544A-AFBA-83308A5DA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800" y="875719"/>
            <a:ext cx="2021622" cy="3600000"/>
          </a:xfrm>
          <a:prstGeom prst="rect">
            <a:avLst/>
          </a:prstGeom>
        </p:spPr>
      </p:pic>
      <p:sp>
        <p:nvSpPr>
          <p:cNvPr id="15" name="矩形 57">
            <a:extLst>
              <a:ext uri="{FF2B5EF4-FFF2-40B4-BE49-F238E27FC236}">
                <a16:creationId xmlns:a16="http://schemas.microsoft.com/office/drawing/2014/main" id="{B5FB66D2-2A77-6641-BDBC-F4BCA1EAA84C}"/>
              </a:ext>
            </a:extLst>
          </p:cNvPr>
          <p:cNvSpPr/>
          <p:nvPr/>
        </p:nvSpPr>
        <p:spPr>
          <a:xfrm>
            <a:off x="787373" y="4490042"/>
            <a:ext cx="2479360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首页提示</a:t>
            </a:r>
            <a:endParaRPr lang="en-US" altLang="zh-CN" sz="1400" b="1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16" name="矩形 57">
            <a:extLst>
              <a:ext uri="{FF2B5EF4-FFF2-40B4-BE49-F238E27FC236}">
                <a16:creationId xmlns:a16="http://schemas.microsoft.com/office/drawing/2014/main" id="{A047604C-1CA3-5D48-8017-AC0A2CA35EA1}"/>
              </a:ext>
            </a:extLst>
          </p:cNvPr>
          <p:cNvSpPr/>
          <p:nvPr/>
        </p:nvSpPr>
        <p:spPr>
          <a:xfrm>
            <a:off x="3611233" y="4490042"/>
            <a:ext cx="2479360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内容输入</a:t>
            </a:r>
            <a:r>
              <a:rPr lang="en-US" altLang="zh-CN" sz="1400" b="1" dirty="0">
                <a:solidFill>
                  <a:srgbClr val="613620"/>
                </a:solidFill>
                <a:latin typeface="微软雅黑 Light"/>
              </a:rPr>
              <a:t>-</a:t>
            </a:r>
            <a:r>
              <a:rPr lang="zh-CN" altLang="en-US" sz="1400" b="1" dirty="0">
                <a:solidFill>
                  <a:srgbClr val="613620"/>
                </a:solidFill>
                <a:latin typeface="微软雅黑 Light"/>
              </a:rPr>
              <a:t>语音录入页面</a:t>
            </a:r>
            <a:endParaRPr lang="en-US" altLang="zh-CN" sz="1400" b="1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845252-D433-D14C-A7E6-1A9B6B3C9FF6}"/>
              </a:ext>
            </a:extLst>
          </p:cNvPr>
          <p:cNvSpPr/>
          <p:nvPr/>
        </p:nvSpPr>
        <p:spPr>
          <a:xfrm>
            <a:off x="6796347" y="4510496"/>
            <a:ext cx="1415772" cy="33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613620"/>
                </a:solidFill>
                <a:latin typeface="微软雅黑 Light"/>
              </a:rPr>
              <a:t>语音录入完成页面</a:t>
            </a:r>
            <a:endParaRPr lang="en-US" altLang="zh-CN" sz="1200" b="1" dirty="0">
              <a:solidFill>
                <a:srgbClr val="613620"/>
              </a:solidFill>
              <a:latin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46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82175-9EA6-7F4F-B463-CF9158FB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97" y="895538"/>
            <a:ext cx="2021622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7E8917-2AE3-C54D-AB4A-528A0C9E4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119" y="895538"/>
            <a:ext cx="2021622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5079E4-9D17-644F-80E6-2731B84EE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41" y="895538"/>
            <a:ext cx="2021622" cy="36000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AA4FD01E-EBAB-3F42-911B-CA473EC1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57" y="274636"/>
            <a:ext cx="4121043" cy="355983"/>
          </a:xfrm>
        </p:spPr>
        <p:txBody>
          <a:bodyPr/>
          <a:lstStyle/>
          <a:p>
            <a:r>
              <a:rPr lang="zh-CN" altLang="en-US" sz="2400" dirty="0"/>
              <a:t>界面原型 </a:t>
            </a:r>
            <a:r>
              <a:rPr lang="en-US" altLang="zh-CN" sz="2400" dirty="0"/>
              <a:t>–</a:t>
            </a:r>
            <a:r>
              <a:rPr lang="zh-CN" altLang="en-US" sz="2400" dirty="0"/>
              <a:t> 笔记发布优化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789C4C-98ED-344D-B01A-58F582C5517F}"/>
              </a:ext>
            </a:extLst>
          </p:cNvPr>
          <p:cNvSpPr/>
          <p:nvPr/>
        </p:nvSpPr>
        <p:spPr>
          <a:xfrm>
            <a:off x="1721867" y="4577447"/>
            <a:ext cx="1107996" cy="33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613620"/>
                </a:solidFill>
                <a:latin typeface="微软雅黑 Light"/>
              </a:rPr>
              <a:t>发布成功页面</a:t>
            </a:r>
            <a:endParaRPr lang="en-US" altLang="zh-CN" sz="1200" b="1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57955-2E67-B54C-96BA-1C701533F6A7}"/>
              </a:ext>
            </a:extLst>
          </p:cNvPr>
          <p:cNvSpPr/>
          <p:nvPr/>
        </p:nvSpPr>
        <p:spPr>
          <a:xfrm>
            <a:off x="3898932" y="4580511"/>
            <a:ext cx="1107996" cy="33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613620"/>
                </a:solidFill>
                <a:latin typeface="微软雅黑 Light"/>
              </a:rPr>
              <a:t>语音内容页面</a:t>
            </a:r>
            <a:endParaRPr lang="en-US" altLang="zh-CN" sz="1200" b="1" dirty="0">
              <a:solidFill>
                <a:srgbClr val="613620"/>
              </a:solidFill>
              <a:latin typeface="微软雅黑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B82536-ED9B-9E47-A04E-1E29795B3C17}"/>
              </a:ext>
            </a:extLst>
          </p:cNvPr>
          <p:cNvSpPr/>
          <p:nvPr/>
        </p:nvSpPr>
        <p:spPr>
          <a:xfrm>
            <a:off x="5920554" y="4577447"/>
            <a:ext cx="1116011" cy="33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613620"/>
                </a:solidFill>
                <a:latin typeface="微软雅黑 Light"/>
              </a:rPr>
              <a:t>获赞奖励提示</a:t>
            </a:r>
            <a:endParaRPr lang="en-US" altLang="zh-CN" sz="1200" b="1" dirty="0">
              <a:solidFill>
                <a:srgbClr val="613620"/>
              </a:solidFill>
              <a:latin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9505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83226" y="308732"/>
            <a:ext cx="8577548" cy="455284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8075" y="506546"/>
            <a:ext cx="8227851" cy="417846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7"/>
          <p:cNvSpPr txBox="1">
            <a:spLocks noChangeArrowheads="1"/>
          </p:cNvSpPr>
          <p:nvPr/>
        </p:nvSpPr>
        <p:spPr bwMode="auto">
          <a:xfrm>
            <a:off x="4583576" y="669324"/>
            <a:ext cx="164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产品概述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586751" y="2719824"/>
            <a:ext cx="164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解决方案</a:t>
            </a:r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4585163" y="1714191"/>
            <a:ext cx="164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需求分析</a:t>
            </a: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4583576" y="3668388"/>
            <a:ext cx="164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运营方案</a:t>
            </a:r>
          </a:p>
        </p:txBody>
      </p:sp>
      <p:sp>
        <p:nvSpPr>
          <p:cNvPr id="7" name="矩形 6"/>
          <p:cNvSpPr/>
          <p:nvPr/>
        </p:nvSpPr>
        <p:spPr>
          <a:xfrm>
            <a:off x="4595150" y="1049374"/>
            <a:ext cx="3452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产品简介、市场背景、产品规划</a:t>
            </a:r>
            <a:endParaRPr lang="en-US" altLang="zh-CN" sz="28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200" b="1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主要的问题及宏观的方向</a:t>
            </a:r>
            <a:endParaRPr lang="en-US" altLang="zh-CN" sz="1200" b="1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6725" y="2083242"/>
            <a:ext cx="3452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用户分析、用户调研结果、需求清单</a:t>
            </a:r>
            <a:endParaRPr lang="en-US" altLang="zh-CN" sz="12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200" b="1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具体的研究和对应的需求</a:t>
            </a:r>
            <a:endParaRPr lang="en-US" altLang="zh-CN" sz="2800" b="1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15125" y="3062292"/>
            <a:ext cx="3452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功能结构、需求说明、界面原型</a:t>
            </a:r>
            <a:endParaRPr lang="en-US" altLang="zh-CN" sz="12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200" b="1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详细地解决及分析</a:t>
            </a:r>
            <a:endParaRPr lang="en-US" altLang="zh-CN" sz="2800" b="1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06725" y="4028503"/>
            <a:ext cx="34520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200" b="1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更进一步的方法</a:t>
            </a:r>
            <a:endParaRPr lang="en-US" altLang="zh-CN" sz="1200" b="1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8033" y="1791684"/>
            <a:ext cx="1481496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兰亭黑_GBK"/>
              </a:defRPr>
            </a:lvl1pPr>
          </a:lstStyle>
          <a:p>
            <a:r>
              <a:rPr lang="zh-CN" altLang="en-US" b="1" dirty="0">
                <a:effectLst/>
                <a:latin typeface="+mn-ea"/>
                <a:ea typeface="+mn-ea"/>
              </a:rPr>
              <a:t>目 录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65677" y="2585152"/>
            <a:ext cx="101950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50063" y="2571750"/>
            <a:ext cx="22141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prstClr val="white"/>
                </a:solidFill>
                <a:latin typeface="+mj-lt"/>
                <a:ea typeface="+mj-ea"/>
              </a:rPr>
              <a:t>CONTENTS</a:t>
            </a:r>
            <a:endParaRPr lang="zh-CN" altLang="en-US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71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>
            <a:off x="189728" y="0"/>
            <a:ext cx="4946088" cy="5143500"/>
          </a:xfrm>
          <a:custGeom>
            <a:avLst/>
            <a:gdLst>
              <a:gd name="connsiteX0" fmla="*/ 0 w 4946088"/>
              <a:gd name="connsiteY0" fmla="*/ 0 h 5143500"/>
              <a:gd name="connsiteX1" fmla="*/ 4215806 w 4946088"/>
              <a:gd name="connsiteY1" fmla="*/ 0 h 5143500"/>
              <a:gd name="connsiteX2" fmla="*/ 4351420 w 4946088"/>
              <a:gd name="connsiteY2" fmla="*/ 223229 h 5143500"/>
              <a:gd name="connsiteX3" fmla="*/ 4946088 w 4946088"/>
              <a:gd name="connsiteY3" fmla="*/ 2571750 h 5143500"/>
              <a:gd name="connsiteX4" fmla="*/ 4232783 w 4946088"/>
              <a:gd name="connsiteY4" fmla="*/ 5126602 h 5143500"/>
              <a:gd name="connsiteX5" fmla="*/ 4221950 w 4946088"/>
              <a:gd name="connsiteY5" fmla="*/ 5143500 h 5143500"/>
              <a:gd name="connsiteX6" fmla="*/ 0 w 4946088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6088" h="5143500">
                <a:moveTo>
                  <a:pt x="0" y="0"/>
                </a:moveTo>
                <a:lnTo>
                  <a:pt x="4215806" y="0"/>
                </a:lnTo>
                <a:lnTo>
                  <a:pt x="4351420" y="223229"/>
                </a:lnTo>
                <a:cubicBezTo>
                  <a:pt x="4730667" y="921358"/>
                  <a:pt x="4946088" y="1721397"/>
                  <a:pt x="4946088" y="2571750"/>
                </a:cubicBezTo>
                <a:cubicBezTo>
                  <a:pt x="4946088" y="3507139"/>
                  <a:pt x="4685429" y="4381648"/>
                  <a:pt x="4232783" y="5126602"/>
                </a:cubicBezTo>
                <a:lnTo>
                  <a:pt x="422195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-19045" y="0"/>
            <a:ext cx="4946088" cy="5143500"/>
          </a:xfrm>
          <a:custGeom>
            <a:avLst/>
            <a:gdLst>
              <a:gd name="connsiteX0" fmla="*/ 0 w 4946088"/>
              <a:gd name="connsiteY0" fmla="*/ 0 h 5143500"/>
              <a:gd name="connsiteX1" fmla="*/ 4215806 w 4946088"/>
              <a:gd name="connsiteY1" fmla="*/ 0 h 5143500"/>
              <a:gd name="connsiteX2" fmla="*/ 4351420 w 4946088"/>
              <a:gd name="connsiteY2" fmla="*/ 223229 h 5143500"/>
              <a:gd name="connsiteX3" fmla="*/ 4946088 w 4946088"/>
              <a:gd name="connsiteY3" fmla="*/ 2571750 h 5143500"/>
              <a:gd name="connsiteX4" fmla="*/ 4232783 w 4946088"/>
              <a:gd name="connsiteY4" fmla="*/ 5126602 h 5143500"/>
              <a:gd name="connsiteX5" fmla="*/ 4221950 w 4946088"/>
              <a:gd name="connsiteY5" fmla="*/ 5143500 h 5143500"/>
              <a:gd name="connsiteX6" fmla="*/ 0 w 4946088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6088" h="5143500">
                <a:moveTo>
                  <a:pt x="0" y="0"/>
                </a:moveTo>
                <a:lnTo>
                  <a:pt x="4215806" y="0"/>
                </a:lnTo>
                <a:lnTo>
                  <a:pt x="4351420" y="223229"/>
                </a:lnTo>
                <a:cubicBezTo>
                  <a:pt x="4730667" y="921358"/>
                  <a:pt x="4946088" y="1721397"/>
                  <a:pt x="4946088" y="2571750"/>
                </a:cubicBezTo>
                <a:cubicBezTo>
                  <a:pt x="4946088" y="3507139"/>
                  <a:pt x="4685429" y="4381648"/>
                  <a:pt x="4232783" y="5126602"/>
                </a:cubicBezTo>
                <a:lnTo>
                  <a:pt x="422195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412705" y="2048530"/>
            <a:ext cx="25122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 Light"/>
                <a:ea typeface="微软雅黑 Light"/>
              </a:rPr>
              <a:t>04.</a:t>
            </a:r>
            <a:r>
              <a:rPr lang="zh-CN" altLang="en-US" sz="3200" b="1" dirty="0">
                <a:solidFill>
                  <a:prstClr val="white"/>
                </a:solidFill>
                <a:latin typeface="微软雅黑 Light"/>
                <a:ea typeface="微软雅黑 Light"/>
              </a:rPr>
              <a:t> 运营方案</a:t>
            </a:r>
            <a:endParaRPr lang="en-US" altLang="zh-CN" sz="3200" b="1" dirty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8A9CB5A1-0E96-D042-8B87-7531AD202632}"/>
              </a:ext>
            </a:extLst>
          </p:cNvPr>
          <p:cNvSpPr/>
          <p:nvPr/>
        </p:nvSpPr>
        <p:spPr>
          <a:xfrm>
            <a:off x="412705" y="2633305"/>
            <a:ext cx="3452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当前的运营方向？</a:t>
            </a:r>
            <a:endParaRPr lang="en-US" altLang="zh-CN" sz="14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针对有怎样的方案？</a:t>
            </a:r>
            <a:endParaRPr lang="zh-CN" altLang="en-US" sz="3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市场概述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t="3668" r="2106" b="4528"/>
          <a:stretch/>
        </p:blipFill>
        <p:spPr>
          <a:xfrm>
            <a:off x="-1" y="-1"/>
            <a:ext cx="5068390" cy="506839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-1" y="-1"/>
            <a:ext cx="5068390" cy="506838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Rectangle 5"/>
          <p:cNvSpPr/>
          <p:nvPr/>
        </p:nvSpPr>
        <p:spPr>
          <a:xfrm>
            <a:off x="616222" y="328999"/>
            <a:ext cx="3987114" cy="4485502"/>
          </a:xfrm>
          <a:prstGeom prst="rect">
            <a:avLst/>
          </a:prstGeom>
          <a:noFill/>
          <a:ln w="127000" cap="flat" cmpd="sng" algn="ctr">
            <a:solidFill>
              <a:srgbClr val="FFFFFF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70" name="Title 2"/>
          <p:cNvSpPr txBox="1">
            <a:spLocks/>
          </p:cNvSpPr>
          <p:nvPr/>
        </p:nvSpPr>
        <p:spPr>
          <a:xfrm>
            <a:off x="1015295" y="1344855"/>
            <a:ext cx="3588041" cy="135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>
              <a:solidFill>
                <a:srgbClr val="FFFFFF"/>
              </a:solidFill>
              <a:latin typeface="微软雅黑"/>
              <a:ea typeface="Microsoft YaHei UI"/>
            </a:endParaRPr>
          </a:p>
        </p:txBody>
      </p:sp>
      <p:sp>
        <p:nvSpPr>
          <p:cNvPr id="71" name="TextBox 14"/>
          <p:cNvSpPr txBox="1"/>
          <p:nvPr/>
        </p:nvSpPr>
        <p:spPr>
          <a:xfrm>
            <a:off x="1034293" y="2905374"/>
            <a:ext cx="3150972" cy="6842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 defTabSz="914400"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</a:rPr>
              <a:t>优质内容的沉淀与推荐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algn="ctr" defTabSz="914400"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</a:rPr>
              <a:t>提高用户粘性及促进优质内容传播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9959" y="1483303"/>
            <a:ext cx="219964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FFFFFF"/>
                </a:solidFill>
                <a:latin typeface="微软雅黑"/>
                <a:ea typeface="Microsoft YaHei UI"/>
              </a:rPr>
              <a:t>运营目标</a:t>
            </a:r>
            <a:endParaRPr lang="en-US" altLang="zh-CN" sz="3200" b="1" dirty="0">
              <a:solidFill>
                <a:srgbClr val="FFFFFF"/>
              </a:solidFill>
              <a:latin typeface="微软雅黑"/>
              <a:ea typeface="Microsoft YaHei UI"/>
            </a:endParaRPr>
          </a:p>
          <a:p>
            <a:pPr lvl="0" algn="ctr"/>
            <a:r>
              <a:rPr lang="en-US" altLang="zh-CN" sz="3200" b="1" dirty="0">
                <a:solidFill>
                  <a:srgbClr val="FFFFFF"/>
                </a:solidFill>
                <a:latin typeface="微软雅黑"/>
                <a:ea typeface="Microsoft YaHei UI"/>
              </a:rPr>
              <a:t>&amp;</a:t>
            </a:r>
            <a:r>
              <a:rPr lang="zh-CN" altLang="en-US" sz="3200" b="1" dirty="0">
                <a:solidFill>
                  <a:srgbClr val="FFFFFF"/>
                </a:solidFill>
                <a:latin typeface="微软雅黑"/>
                <a:ea typeface="Microsoft YaHei UI"/>
              </a:rPr>
              <a:t>运营方案</a:t>
            </a:r>
            <a:endParaRPr lang="en-US" altLang="zh-CN" sz="3200" b="1" dirty="0">
              <a:solidFill>
                <a:srgbClr val="FFFFFF"/>
              </a:solidFill>
              <a:latin typeface="微软雅黑"/>
              <a:ea typeface="Microsoft YaHei UI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15886" y="2722185"/>
            <a:ext cx="14630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188580" y="328999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150624" y="1826667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150623" y="3241351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692824" y="706144"/>
            <a:ext cx="3544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活动对象：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明星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+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粉丝用户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活动内容：用户与明星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互动提问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，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随机抽奖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投放渠道：媒体平台、</a:t>
            </a:r>
            <a:r>
              <a:rPr lang="en-US" altLang="zh-CN" sz="1200" dirty="0">
                <a:solidFill>
                  <a:srgbClr val="613620"/>
                </a:solidFill>
                <a:cs typeface="Arial" panose="020B0604020202020204" pitchFamily="34" charset="0"/>
              </a:rPr>
              <a:t>APP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首页、消息推送</a:t>
            </a:r>
            <a:endParaRPr lang="en-US" altLang="zh-CN" sz="12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活动目标：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10w+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人次的关注，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1k+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优质问答积累，内容平均增加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5k+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阅读量</a:t>
            </a:r>
            <a:endParaRPr lang="en-US" altLang="zh-CN" sz="12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690800" y="38848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引流运营</a:t>
            </a:r>
          </a:p>
        </p:txBody>
      </p:sp>
      <p:sp>
        <p:nvSpPr>
          <p:cNvPr id="78" name="矩形 77"/>
          <p:cNvSpPr/>
          <p:nvPr/>
        </p:nvSpPr>
        <p:spPr>
          <a:xfrm>
            <a:off x="5723556" y="2194048"/>
            <a:ext cx="342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活动对象：小红书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所有用户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活动内容：用户在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问答社区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自主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参与话题问答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投放渠道：媒体平台、</a:t>
            </a:r>
            <a:r>
              <a:rPr lang="en-US" altLang="zh-CN" sz="1200" dirty="0">
                <a:solidFill>
                  <a:srgbClr val="613620"/>
                </a:solidFill>
                <a:cs typeface="Arial" panose="020B0604020202020204" pitchFamily="34" charset="0"/>
              </a:rPr>
              <a:t>APP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首页、消息推送</a:t>
            </a:r>
            <a:endParaRPr lang="en-US" altLang="zh-CN" sz="12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活动目标：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5k+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份用户问答积累，社区活跃用户新增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2w+</a:t>
            </a:r>
          </a:p>
          <a:p>
            <a:pPr lvl="0">
              <a:defRPr/>
            </a:pPr>
            <a:endParaRPr lang="zh-CN" altLang="en-US" sz="1200" dirty="0">
              <a:solidFill>
                <a:srgbClr val="61362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692825" y="18266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促活运营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5706371" y="32906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商城变现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250173" y="3339766"/>
            <a:ext cx="291599" cy="293868"/>
            <a:chOff x="2066925" y="3786188"/>
            <a:chExt cx="407988" cy="411162"/>
          </a:xfrm>
          <a:solidFill>
            <a:srgbClr val="C51729"/>
          </a:solidFill>
        </p:grpSpPr>
        <p:sp>
          <p:nvSpPr>
            <p:cNvPr id="83" name="Freeform 75"/>
            <p:cNvSpPr>
              <a:spLocks noEditPoints="1"/>
            </p:cNvSpPr>
            <p:nvPr/>
          </p:nvSpPr>
          <p:spPr bwMode="auto">
            <a:xfrm>
              <a:off x="2179638" y="3892550"/>
              <a:ext cx="182563" cy="184150"/>
            </a:xfrm>
            <a:custGeom>
              <a:avLst/>
              <a:gdLst>
                <a:gd name="T0" fmla="*/ 119 w 239"/>
                <a:gd name="T1" fmla="*/ 0 h 239"/>
                <a:gd name="T2" fmla="*/ 239 w 239"/>
                <a:gd name="T3" fmla="*/ 119 h 239"/>
                <a:gd name="T4" fmla="*/ 120 w 239"/>
                <a:gd name="T5" fmla="*/ 239 h 239"/>
                <a:gd name="T6" fmla="*/ 0 w 239"/>
                <a:gd name="T7" fmla="*/ 120 h 239"/>
                <a:gd name="T8" fmla="*/ 119 w 239"/>
                <a:gd name="T9" fmla="*/ 0 h 239"/>
                <a:gd name="T10" fmla="*/ 137 w 239"/>
                <a:gd name="T11" fmla="*/ 48 h 239"/>
                <a:gd name="T12" fmla="*/ 137 w 239"/>
                <a:gd name="T13" fmla="*/ 36 h 239"/>
                <a:gd name="T14" fmla="*/ 111 w 239"/>
                <a:gd name="T15" fmla="*/ 36 h 239"/>
                <a:gd name="T16" fmla="*/ 111 w 239"/>
                <a:gd name="T17" fmla="*/ 48 h 239"/>
                <a:gd name="T18" fmla="*/ 84 w 239"/>
                <a:gd name="T19" fmla="*/ 63 h 239"/>
                <a:gd name="T20" fmla="*/ 75 w 239"/>
                <a:gd name="T21" fmla="*/ 86 h 239"/>
                <a:gd name="T22" fmla="*/ 81 w 239"/>
                <a:gd name="T23" fmla="*/ 110 h 239"/>
                <a:gd name="T24" fmla="*/ 100 w 239"/>
                <a:gd name="T25" fmla="*/ 124 h 239"/>
                <a:gd name="T26" fmla="*/ 106 w 239"/>
                <a:gd name="T27" fmla="*/ 127 h 239"/>
                <a:gd name="T28" fmla="*/ 111 w 239"/>
                <a:gd name="T29" fmla="*/ 129 h 239"/>
                <a:gd name="T30" fmla="*/ 111 w 239"/>
                <a:gd name="T31" fmla="*/ 167 h 239"/>
                <a:gd name="T32" fmla="*/ 101 w 239"/>
                <a:gd name="T33" fmla="*/ 159 h 239"/>
                <a:gd name="T34" fmla="*/ 98 w 239"/>
                <a:gd name="T35" fmla="*/ 145 h 239"/>
                <a:gd name="T36" fmla="*/ 72 w 239"/>
                <a:gd name="T37" fmla="*/ 145 h 239"/>
                <a:gd name="T38" fmla="*/ 81 w 239"/>
                <a:gd name="T39" fmla="*/ 174 h 239"/>
                <a:gd name="T40" fmla="*/ 111 w 239"/>
                <a:gd name="T41" fmla="*/ 193 h 239"/>
                <a:gd name="T42" fmla="*/ 111 w 239"/>
                <a:gd name="T43" fmla="*/ 206 h 239"/>
                <a:gd name="T44" fmla="*/ 137 w 239"/>
                <a:gd name="T45" fmla="*/ 206 h 239"/>
                <a:gd name="T46" fmla="*/ 137 w 239"/>
                <a:gd name="T47" fmla="*/ 193 h 239"/>
                <a:gd name="T48" fmla="*/ 165 w 239"/>
                <a:gd name="T49" fmla="*/ 180 h 239"/>
                <a:gd name="T50" fmla="*/ 176 w 239"/>
                <a:gd name="T51" fmla="*/ 155 h 239"/>
                <a:gd name="T52" fmla="*/ 171 w 239"/>
                <a:gd name="T53" fmla="*/ 132 h 239"/>
                <a:gd name="T54" fmla="*/ 152 w 239"/>
                <a:gd name="T55" fmla="*/ 117 h 239"/>
                <a:gd name="T56" fmla="*/ 144 w 239"/>
                <a:gd name="T57" fmla="*/ 113 h 239"/>
                <a:gd name="T58" fmla="*/ 137 w 239"/>
                <a:gd name="T59" fmla="*/ 111 h 239"/>
                <a:gd name="T60" fmla="*/ 137 w 239"/>
                <a:gd name="T61" fmla="*/ 72 h 239"/>
                <a:gd name="T62" fmla="*/ 145 w 239"/>
                <a:gd name="T63" fmla="*/ 81 h 239"/>
                <a:gd name="T64" fmla="*/ 147 w 239"/>
                <a:gd name="T65" fmla="*/ 92 h 239"/>
                <a:gd name="T66" fmla="*/ 171 w 239"/>
                <a:gd name="T67" fmla="*/ 92 h 239"/>
                <a:gd name="T68" fmla="*/ 164 w 239"/>
                <a:gd name="T69" fmla="*/ 68 h 239"/>
                <a:gd name="T70" fmla="*/ 137 w 239"/>
                <a:gd name="T71" fmla="*/ 48 h 239"/>
                <a:gd name="T72" fmla="*/ 137 w 239"/>
                <a:gd name="T73" fmla="*/ 168 h 239"/>
                <a:gd name="T74" fmla="*/ 146 w 239"/>
                <a:gd name="T75" fmla="*/ 163 h 239"/>
                <a:gd name="T76" fmla="*/ 150 w 239"/>
                <a:gd name="T77" fmla="*/ 155 h 239"/>
                <a:gd name="T78" fmla="*/ 148 w 239"/>
                <a:gd name="T79" fmla="*/ 144 h 239"/>
                <a:gd name="T80" fmla="*/ 139 w 239"/>
                <a:gd name="T81" fmla="*/ 137 h 239"/>
                <a:gd name="T82" fmla="*/ 138 w 239"/>
                <a:gd name="T83" fmla="*/ 137 h 239"/>
                <a:gd name="T84" fmla="*/ 137 w 239"/>
                <a:gd name="T85" fmla="*/ 136 h 239"/>
                <a:gd name="T86" fmla="*/ 137 w 239"/>
                <a:gd name="T87" fmla="*/ 168 h 239"/>
                <a:gd name="T88" fmla="*/ 102 w 239"/>
                <a:gd name="T89" fmla="*/ 78 h 239"/>
                <a:gd name="T90" fmla="*/ 99 w 239"/>
                <a:gd name="T91" fmla="*/ 88 h 239"/>
                <a:gd name="T92" fmla="*/ 103 w 239"/>
                <a:gd name="T93" fmla="*/ 97 h 239"/>
                <a:gd name="T94" fmla="*/ 111 w 239"/>
                <a:gd name="T95" fmla="*/ 104 h 239"/>
                <a:gd name="T96" fmla="*/ 111 w 239"/>
                <a:gd name="T97" fmla="*/ 71 h 239"/>
                <a:gd name="T98" fmla="*/ 102 w 239"/>
                <a:gd name="T99" fmla="*/ 7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239">
                  <a:moveTo>
                    <a:pt x="119" y="0"/>
                  </a:moveTo>
                  <a:cubicBezTo>
                    <a:pt x="185" y="0"/>
                    <a:pt x="239" y="53"/>
                    <a:pt x="239" y="119"/>
                  </a:cubicBezTo>
                  <a:cubicBezTo>
                    <a:pt x="239" y="185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3" y="0"/>
                    <a:pt x="119" y="0"/>
                  </a:cubicBezTo>
                  <a:close/>
                  <a:moveTo>
                    <a:pt x="137" y="48"/>
                  </a:moveTo>
                  <a:cubicBezTo>
                    <a:pt x="137" y="36"/>
                    <a:pt x="137" y="36"/>
                    <a:pt x="137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99" y="51"/>
                    <a:pt x="90" y="56"/>
                    <a:pt x="84" y="63"/>
                  </a:cubicBezTo>
                  <a:cubicBezTo>
                    <a:pt x="78" y="71"/>
                    <a:pt x="75" y="78"/>
                    <a:pt x="75" y="86"/>
                  </a:cubicBezTo>
                  <a:cubicBezTo>
                    <a:pt x="74" y="95"/>
                    <a:pt x="76" y="103"/>
                    <a:pt x="81" y="110"/>
                  </a:cubicBezTo>
                  <a:cubicBezTo>
                    <a:pt x="85" y="116"/>
                    <a:pt x="92" y="121"/>
                    <a:pt x="100" y="124"/>
                  </a:cubicBezTo>
                  <a:cubicBezTo>
                    <a:pt x="102" y="125"/>
                    <a:pt x="104" y="126"/>
                    <a:pt x="106" y="127"/>
                  </a:cubicBezTo>
                  <a:cubicBezTo>
                    <a:pt x="108" y="127"/>
                    <a:pt x="109" y="128"/>
                    <a:pt x="111" y="129"/>
                  </a:cubicBezTo>
                  <a:cubicBezTo>
                    <a:pt x="111" y="167"/>
                    <a:pt x="111" y="167"/>
                    <a:pt x="111" y="167"/>
                  </a:cubicBezTo>
                  <a:cubicBezTo>
                    <a:pt x="107" y="166"/>
                    <a:pt x="104" y="163"/>
                    <a:pt x="101" y="159"/>
                  </a:cubicBezTo>
                  <a:cubicBezTo>
                    <a:pt x="99" y="156"/>
                    <a:pt x="98" y="151"/>
                    <a:pt x="98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54"/>
                    <a:pt x="75" y="164"/>
                    <a:pt x="81" y="174"/>
                  </a:cubicBezTo>
                  <a:cubicBezTo>
                    <a:pt x="87" y="184"/>
                    <a:pt x="97" y="190"/>
                    <a:pt x="111" y="193"/>
                  </a:cubicBezTo>
                  <a:cubicBezTo>
                    <a:pt x="111" y="206"/>
                    <a:pt x="111" y="206"/>
                    <a:pt x="111" y="206"/>
                  </a:cubicBezTo>
                  <a:cubicBezTo>
                    <a:pt x="137" y="206"/>
                    <a:pt x="137" y="206"/>
                    <a:pt x="137" y="206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49" y="191"/>
                    <a:pt x="158" y="187"/>
                    <a:pt x="165" y="180"/>
                  </a:cubicBezTo>
                  <a:cubicBezTo>
                    <a:pt x="171" y="173"/>
                    <a:pt x="175" y="165"/>
                    <a:pt x="176" y="155"/>
                  </a:cubicBezTo>
                  <a:cubicBezTo>
                    <a:pt x="177" y="146"/>
                    <a:pt x="175" y="139"/>
                    <a:pt x="171" y="132"/>
                  </a:cubicBezTo>
                  <a:cubicBezTo>
                    <a:pt x="166" y="125"/>
                    <a:pt x="160" y="120"/>
                    <a:pt x="152" y="117"/>
                  </a:cubicBezTo>
                  <a:cubicBezTo>
                    <a:pt x="149" y="115"/>
                    <a:pt x="147" y="114"/>
                    <a:pt x="144" y="113"/>
                  </a:cubicBezTo>
                  <a:cubicBezTo>
                    <a:pt x="142" y="112"/>
                    <a:pt x="139" y="112"/>
                    <a:pt x="137" y="111"/>
                  </a:cubicBezTo>
                  <a:cubicBezTo>
                    <a:pt x="137" y="72"/>
                    <a:pt x="137" y="72"/>
                    <a:pt x="137" y="72"/>
                  </a:cubicBezTo>
                  <a:cubicBezTo>
                    <a:pt x="140" y="74"/>
                    <a:pt x="143" y="77"/>
                    <a:pt x="145" y="81"/>
                  </a:cubicBezTo>
                  <a:cubicBezTo>
                    <a:pt x="146" y="84"/>
                    <a:pt x="147" y="88"/>
                    <a:pt x="147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1" y="86"/>
                    <a:pt x="169" y="78"/>
                    <a:pt x="164" y="68"/>
                  </a:cubicBezTo>
                  <a:cubicBezTo>
                    <a:pt x="159" y="58"/>
                    <a:pt x="150" y="51"/>
                    <a:pt x="137" y="48"/>
                  </a:cubicBezTo>
                  <a:close/>
                  <a:moveTo>
                    <a:pt x="137" y="168"/>
                  </a:moveTo>
                  <a:cubicBezTo>
                    <a:pt x="141" y="167"/>
                    <a:pt x="144" y="165"/>
                    <a:pt x="146" y="163"/>
                  </a:cubicBezTo>
                  <a:cubicBezTo>
                    <a:pt x="148" y="161"/>
                    <a:pt x="149" y="158"/>
                    <a:pt x="150" y="155"/>
                  </a:cubicBezTo>
                  <a:cubicBezTo>
                    <a:pt x="150" y="151"/>
                    <a:pt x="150" y="147"/>
                    <a:pt x="148" y="144"/>
                  </a:cubicBezTo>
                  <a:cubicBezTo>
                    <a:pt x="146" y="141"/>
                    <a:pt x="143" y="139"/>
                    <a:pt x="139" y="137"/>
                  </a:cubicBezTo>
                  <a:cubicBezTo>
                    <a:pt x="139" y="137"/>
                    <a:pt x="138" y="137"/>
                    <a:pt x="138" y="137"/>
                  </a:cubicBezTo>
                  <a:cubicBezTo>
                    <a:pt x="138" y="136"/>
                    <a:pt x="137" y="136"/>
                    <a:pt x="137" y="136"/>
                  </a:cubicBezTo>
                  <a:lnTo>
                    <a:pt x="137" y="168"/>
                  </a:lnTo>
                  <a:close/>
                  <a:moveTo>
                    <a:pt x="102" y="78"/>
                  </a:moveTo>
                  <a:cubicBezTo>
                    <a:pt x="100" y="81"/>
                    <a:pt x="99" y="84"/>
                    <a:pt x="99" y="88"/>
                  </a:cubicBezTo>
                  <a:cubicBezTo>
                    <a:pt x="99" y="92"/>
                    <a:pt x="100" y="95"/>
                    <a:pt x="103" y="97"/>
                  </a:cubicBezTo>
                  <a:cubicBezTo>
                    <a:pt x="105" y="100"/>
                    <a:pt x="108" y="102"/>
                    <a:pt x="111" y="104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7" y="73"/>
                    <a:pt x="104" y="76"/>
                    <a:pt x="102" y="7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4" name="Freeform 76"/>
            <p:cNvSpPr>
              <a:spLocks/>
            </p:cNvSpPr>
            <p:nvPr/>
          </p:nvSpPr>
          <p:spPr bwMode="auto">
            <a:xfrm>
              <a:off x="2066925" y="3786188"/>
              <a:ext cx="404813" cy="190500"/>
            </a:xfrm>
            <a:custGeom>
              <a:avLst/>
              <a:gdLst>
                <a:gd name="T0" fmla="*/ 54 w 525"/>
                <a:gd name="T1" fmla="*/ 248 h 248"/>
                <a:gd name="T2" fmla="*/ 0 w 525"/>
                <a:gd name="T3" fmla="*/ 241 h 248"/>
                <a:gd name="T4" fmla="*/ 265 w 525"/>
                <a:gd name="T5" fmla="*/ 0 h 248"/>
                <a:gd name="T6" fmla="*/ 483 w 525"/>
                <a:gd name="T7" fmla="*/ 114 h 248"/>
                <a:gd name="T8" fmla="*/ 514 w 525"/>
                <a:gd name="T9" fmla="*/ 93 h 248"/>
                <a:gd name="T10" fmla="*/ 525 w 525"/>
                <a:gd name="T11" fmla="*/ 99 h 248"/>
                <a:gd name="T12" fmla="*/ 525 w 525"/>
                <a:gd name="T13" fmla="*/ 214 h 248"/>
                <a:gd name="T14" fmla="*/ 511 w 525"/>
                <a:gd name="T15" fmla="*/ 224 h 248"/>
                <a:gd name="T16" fmla="*/ 403 w 525"/>
                <a:gd name="T17" fmla="*/ 184 h 248"/>
                <a:gd name="T18" fmla="*/ 401 w 525"/>
                <a:gd name="T19" fmla="*/ 172 h 248"/>
                <a:gd name="T20" fmla="*/ 438 w 525"/>
                <a:gd name="T21" fmla="*/ 145 h 248"/>
                <a:gd name="T22" fmla="*/ 265 w 525"/>
                <a:gd name="T23" fmla="*/ 55 h 248"/>
                <a:gd name="T24" fmla="*/ 54 w 525"/>
                <a:gd name="T2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54" y="248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3" y="106"/>
                    <a:pt x="127" y="0"/>
                    <a:pt x="265" y="0"/>
                  </a:cubicBezTo>
                  <a:cubicBezTo>
                    <a:pt x="355" y="1"/>
                    <a:pt x="435" y="46"/>
                    <a:pt x="483" y="114"/>
                  </a:cubicBezTo>
                  <a:cubicBezTo>
                    <a:pt x="514" y="93"/>
                    <a:pt x="514" y="93"/>
                    <a:pt x="514" y="93"/>
                  </a:cubicBezTo>
                  <a:cubicBezTo>
                    <a:pt x="520" y="89"/>
                    <a:pt x="525" y="92"/>
                    <a:pt x="525" y="99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22"/>
                    <a:pt x="519" y="226"/>
                    <a:pt x="511" y="224"/>
                  </a:cubicBezTo>
                  <a:cubicBezTo>
                    <a:pt x="403" y="184"/>
                    <a:pt x="403" y="184"/>
                    <a:pt x="403" y="184"/>
                  </a:cubicBezTo>
                  <a:cubicBezTo>
                    <a:pt x="396" y="181"/>
                    <a:pt x="395" y="176"/>
                    <a:pt x="401" y="172"/>
                  </a:cubicBezTo>
                  <a:cubicBezTo>
                    <a:pt x="438" y="145"/>
                    <a:pt x="438" y="145"/>
                    <a:pt x="438" y="145"/>
                  </a:cubicBezTo>
                  <a:cubicBezTo>
                    <a:pt x="400" y="91"/>
                    <a:pt x="337" y="55"/>
                    <a:pt x="265" y="55"/>
                  </a:cubicBezTo>
                  <a:cubicBezTo>
                    <a:pt x="155" y="55"/>
                    <a:pt x="64" y="139"/>
                    <a:pt x="54" y="2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5" name="Freeform 77"/>
            <p:cNvSpPr>
              <a:spLocks/>
            </p:cNvSpPr>
            <p:nvPr/>
          </p:nvSpPr>
          <p:spPr bwMode="auto">
            <a:xfrm>
              <a:off x="2071688" y="4006850"/>
              <a:ext cx="403225" cy="190500"/>
            </a:xfrm>
            <a:custGeom>
              <a:avLst/>
              <a:gdLst>
                <a:gd name="T0" fmla="*/ 471 w 525"/>
                <a:gd name="T1" fmla="*/ 0 h 248"/>
                <a:gd name="T2" fmla="*/ 260 w 525"/>
                <a:gd name="T3" fmla="*/ 193 h 248"/>
                <a:gd name="T4" fmla="*/ 87 w 525"/>
                <a:gd name="T5" fmla="*/ 103 h 248"/>
                <a:gd name="T6" fmla="*/ 124 w 525"/>
                <a:gd name="T7" fmla="*/ 76 h 248"/>
                <a:gd name="T8" fmla="*/ 122 w 525"/>
                <a:gd name="T9" fmla="*/ 64 h 248"/>
                <a:gd name="T10" fmla="*/ 14 w 525"/>
                <a:gd name="T11" fmla="*/ 24 h 248"/>
                <a:gd name="T12" fmla="*/ 0 w 525"/>
                <a:gd name="T13" fmla="*/ 34 h 248"/>
                <a:gd name="T14" fmla="*/ 0 w 525"/>
                <a:gd name="T15" fmla="*/ 148 h 248"/>
                <a:gd name="T16" fmla="*/ 11 w 525"/>
                <a:gd name="T17" fmla="*/ 155 h 248"/>
                <a:gd name="T18" fmla="*/ 42 w 525"/>
                <a:gd name="T19" fmla="*/ 134 h 248"/>
                <a:gd name="T20" fmla="*/ 260 w 525"/>
                <a:gd name="T21" fmla="*/ 248 h 248"/>
                <a:gd name="T22" fmla="*/ 525 w 525"/>
                <a:gd name="T23" fmla="*/ 7 h 248"/>
                <a:gd name="T24" fmla="*/ 471 w 525"/>
                <a:gd name="T2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471" y="0"/>
                  </a:moveTo>
                  <a:cubicBezTo>
                    <a:pt x="462" y="108"/>
                    <a:pt x="371" y="193"/>
                    <a:pt x="260" y="193"/>
                  </a:cubicBezTo>
                  <a:cubicBezTo>
                    <a:pt x="188" y="193"/>
                    <a:pt x="125" y="157"/>
                    <a:pt x="87" y="10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30" y="72"/>
                    <a:pt x="129" y="67"/>
                    <a:pt x="122" y="6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6" y="22"/>
                    <a:pt x="0" y="26"/>
                    <a:pt x="0" y="3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5" y="159"/>
                    <a:pt x="11" y="15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90" y="202"/>
                    <a:pt x="170" y="247"/>
                    <a:pt x="260" y="248"/>
                  </a:cubicBezTo>
                  <a:cubicBezTo>
                    <a:pt x="398" y="248"/>
                    <a:pt x="512" y="142"/>
                    <a:pt x="525" y="7"/>
                  </a:cubicBezTo>
                  <a:lnTo>
                    <a:pt x="47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86" name="Group 216"/>
          <p:cNvGrpSpPr/>
          <p:nvPr/>
        </p:nvGrpSpPr>
        <p:grpSpPr>
          <a:xfrm>
            <a:off x="5297830" y="439585"/>
            <a:ext cx="272198" cy="220259"/>
            <a:chOff x="1209675" y="6354763"/>
            <a:chExt cx="449263" cy="363538"/>
          </a:xfrm>
          <a:solidFill>
            <a:srgbClr val="C51729"/>
          </a:solidFill>
        </p:grpSpPr>
        <p:sp>
          <p:nvSpPr>
            <p:cNvPr id="87" name="Freeform 205"/>
            <p:cNvSpPr>
              <a:spLocks/>
            </p:cNvSpPr>
            <p:nvPr/>
          </p:nvSpPr>
          <p:spPr bwMode="auto">
            <a:xfrm>
              <a:off x="1560513" y="6529388"/>
              <a:ext cx="96838" cy="188913"/>
            </a:xfrm>
            <a:custGeom>
              <a:avLst/>
              <a:gdLst>
                <a:gd name="T0" fmla="*/ 31 w 126"/>
                <a:gd name="T1" fmla="*/ 0 h 245"/>
                <a:gd name="T2" fmla="*/ 0 w 126"/>
                <a:gd name="T3" fmla="*/ 39 h 245"/>
                <a:gd name="T4" fmla="*/ 0 w 126"/>
                <a:gd name="T5" fmla="*/ 245 h 245"/>
                <a:gd name="T6" fmla="*/ 126 w 126"/>
                <a:gd name="T7" fmla="*/ 245 h 245"/>
                <a:gd name="T8" fmla="*/ 125 w 126"/>
                <a:gd name="T9" fmla="*/ 74 h 245"/>
                <a:gd name="T10" fmla="*/ 31 w 12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245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8" name="Freeform 207"/>
            <p:cNvSpPr>
              <a:spLocks/>
            </p:cNvSpPr>
            <p:nvPr/>
          </p:nvSpPr>
          <p:spPr bwMode="auto">
            <a:xfrm>
              <a:off x="1209675" y="6354763"/>
              <a:ext cx="449263" cy="339725"/>
            </a:xfrm>
            <a:custGeom>
              <a:avLst/>
              <a:gdLst>
                <a:gd name="T0" fmla="*/ 236 w 585"/>
                <a:gd name="T1" fmla="*/ 248 h 442"/>
                <a:gd name="T2" fmla="*/ 76 w 585"/>
                <a:gd name="T3" fmla="*/ 428 h 442"/>
                <a:gd name="T4" fmla="*/ 46 w 585"/>
                <a:gd name="T5" fmla="*/ 442 h 442"/>
                <a:gd name="T6" fmla="*/ 18 w 585"/>
                <a:gd name="T7" fmla="*/ 432 h 442"/>
                <a:gd name="T8" fmla="*/ 15 w 585"/>
                <a:gd name="T9" fmla="*/ 374 h 442"/>
                <a:gd name="T10" fmla="*/ 206 w 585"/>
                <a:gd name="T11" fmla="*/ 158 h 442"/>
                <a:gd name="T12" fmla="*/ 237 w 585"/>
                <a:gd name="T13" fmla="*/ 144 h 442"/>
                <a:gd name="T14" fmla="*/ 268 w 585"/>
                <a:gd name="T15" fmla="*/ 158 h 442"/>
                <a:gd name="T16" fmla="*/ 323 w 585"/>
                <a:gd name="T17" fmla="*/ 224 h 442"/>
                <a:gd name="T18" fmla="*/ 425 w 585"/>
                <a:gd name="T19" fmla="*/ 101 h 442"/>
                <a:gd name="T20" fmla="*/ 330 w 585"/>
                <a:gd name="T21" fmla="*/ 19 h 442"/>
                <a:gd name="T22" fmla="*/ 566 w 585"/>
                <a:gd name="T23" fmla="*/ 0 h 442"/>
                <a:gd name="T24" fmla="*/ 585 w 585"/>
                <a:gd name="T25" fmla="*/ 239 h 442"/>
                <a:gd name="T26" fmla="*/ 487 w 585"/>
                <a:gd name="T27" fmla="*/ 154 h 442"/>
                <a:gd name="T28" fmla="*/ 355 w 585"/>
                <a:gd name="T29" fmla="*/ 314 h 442"/>
                <a:gd name="T30" fmla="*/ 324 w 585"/>
                <a:gd name="T31" fmla="*/ 329 h 442"/>
                <a:gd name="T32" fmla="*/ 292 w 585"/>
                <a:gd name="T33" fmla="*/ 314 h 442"/>
                <a:gd name="T34" fmla="*/ 236 w 585"/>
                <a:gd name="T35" fmla="*/ 24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442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9" name="Freeform 208"/>
            <p:cNvSpPr>
              <a:spLocks/>
            </p:cNvSpPr>
            <p:nvPr/>
          </p:nvSpPr>
          <p:spPr bwMode="auto">
            <a:xfrm>
              <a:off x="1417638" y="6589713"/>
              <a:ext cx="119063" cy="127000"/>
            </a:xfrm>
            <a:custGeom>
              <a:avLst/>
              <a:gdLst>
                <a:gd name="T0" fmla="*/ 98 w 153"/>
                <a:gd name="T1" fmla="*/ 64 h 167"/>
                <a:gd name="T2" fmla="*/ 62 w 153"/>
                <a:gd name="T3" fmla="*/ 83 h 167"/>
                <a:gd name="T4" fmla="*/ 1 w 153"/>
                <a:gd name="T5" fmla="*/ 56 h 167"/>
                <a:gd name="T6" fmla="*/ 0 w 153"/>
                <a:gd name="T7" fmla="*/ 167 h 167"/>
                <a:gd name="T8" fmla="*/ 150 w 153"/>
                <a:gd name="T9" fmla="*/ 167 h 167"/>
                <a:gd name="T10" fmla="*/ 153 w 153"/>
                <a:gd name="T11" fmla="*/ 0 h 167"/>
                <a:gd name="T12" fmla="*/ 98 w 153"/>
                <a:gd name="T13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67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0" name="Freeform 209"/>
            <p:cNvSpPr>
              <a:spLocks/>
            </p:cNvSpPr>
            <p:nvPr/>
          </p:nvSpPr>
          <p:spPr bwMode="auto">
            <a:xfrm>
              <a:off x="1295400" y="6600825"/>
              <a:ext cx="96838" cy="115888"/>
            </a:xfrm>
            <a:custGeom>
              <a:avLst/>
              <a:gdLst>
                <a:gd name="T0" fmla="*/ 0 w 61"/>
                <a:gd name="T1" fmla="*/ 73 h 73"/>
                <a:gd name="T2" fmla="*/ 61 w 61"/>
                <a:gd name="T3" fmla="*/ 73 h 73"/>
                <a:gd name="T4" fmla="*/ 61 w 61"/>
                <a:gd name="T5" fmla="*/ 0 h 73"/>
                <a:gd name="T6" fmla="*/ 0 w 61"/>
                <a:gd name="T7" fmla="*/ 70 h 73"/>
                <a:gd name="T8" fmla="*/ 0 w 61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3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91" name="Group 221"/>
          <p:cNvGrpSpPr/>
          <p:nvPr/>
        </p:nvGrpSpPr>
        <p:grpSpPr>
          <a:xfrm>
            <a:off x="5261095" y="1936660"/>
            <a:ext cx="269753" cy="270713"/>
            <a:chOff x="2060575" y="6313488"/>
            <a:chExt cx="446088" cy="447675"/>
          </a:xfrm>
          <a:solidFill>
            <a:srgbClr val="C51729"/>
          </a:solidFill>
        </p:grpSpPr>
        <p:sp>
          <p:nvSpPr>
            <p:cNvPr id="92" name="Freeform 210"/>
            <p:cNvSpPr>
              <a:spLocks/>
            </p:cNvSpPr>
            <p:nvPr/>
          </p:nvSpPr>
          <p:spPr bwMode="auto">
            <a:xfrm>
              <a:off x="2306638" y="6553200"/>
              <a:ext cx="200025" cy="188913"/>
            </a:xfrm>
            <a:custGeom>
              <a:avLst/>
              <a:gdLst>
                <a:gd name="T0" fmla="*/ 88 w 262"/>
                <a:gd name="T1" fmla="*/ 245 h 245"/>
                <a:gd name="T2" fmla="*/ 262 w 262"/>
                <a:gd name="T3" fmla="*/ 0 h 245"/>
                <a:gd name="T4" fmla="*/ 0 w 262"/>
                <a:gd name="T5" fmla="*/ 0 h 245"/>
                <a:gd name="T6" fmla="*/ 88 w 262"/>
                <a:gd name="T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45">
                  <a:moveTo>
                    <a:pt x="88" y="245"/>
                  </a:moveTo>
                  <a:cubicBezTo>
                    <a:pt x="185" y="203"/>
                    <a:pt x="254" y="110"/>
                    <a:pt x="26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8" y="24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3" name="Freeform 211"/>
            <p:cNvSpPr>
              <a:spLocks/>
            </p:cNvSpPr>
            <p:nvPr/>
          </p:nvSpPr>
          <p:spPr bwMode="auto">
            <a:xfrm>
              <a:off x="2060575" y="6553200"/>
              <a:ext cx="282575" cy="207963"/>
            </a:xfrm>
            <a:custGeom>
              <a:avLst/>
              <a:gdLst>
                <a:gd name="T0" fmla="*/ 0 w 367"/>
                <a:gd name="T1" fmla="*/ 0 h 269"/>
                <a:gd name="T2" fmla="*/ 291 w 367"/>
                <a:gd name="T3" fmla="*/ 269 h 269"/>
                <a:gd name="T4" fmla="*/ 367 w 367"/>
                <a:gd name="T5" fmla="*/ 259 h 269"/>
                <a:gd name="T6" fmla="*/ 274 w 367"/>
                <a:gd name="T7" fmla="*/ 0 h 269"/>
                <a:gd name="T8" fmla="*/ 0 w 367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269">
                  <a:moveTo>
                    <a:pt x="0" y="0"/>
                  </a:moveTo>
                  <a:cubicBezTo>
                    <a:pt x="12" y="151"/>
                    <a:pt x="137" y="269"/>
                    <a:pt x="291" y="269"/>
                  </a:cubicBezTo>
                  <a:cubicBezTo>
                    <a:pt x="317" y="269"/>
                    <a:pt x="342" y="265"/>
                    <a:pt x="367" y="259"/>
                  </a:cubicBezTo>
                  <a:cubicBezTo>
                    <a:pt x="274" y="0"/>
                    <a:pt x="274" y="0"/>
                    <a:pt x="2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4" name="Freeform 212"/>
            <p:cNvSpPr>
              <a:spLocks/>
            </p:cNvSpPr>
            <p:nvPr/>
          </p:nvSpPr>
          <p:spPr bwMode="auto">
            <a:xfrm>
              <a:off x="2060575" y="6361113"/>
              <a:ext cx="188913" cy="158750"/>
            </a:xfrm>
            <a:custGeom>
              <a:avLst/>
              <a:gdLst>
                <a:gd name="T0" fmla="*/ 110 w 245"/>
                <a:gd name="T1" fmla="*/ 0 h 206"/>
                <a:gd name="T2" fmla="*/ 0 w 245"/>
                <a:gd name="T3" fmla="*/ 206 h 206"/>
                <a:gd name="T4" fmla="*/ 245 w 245"/>
                <a:gd name="T5" fmla="*/ 206 h 206"/>
                <a:gd name="T6" fmla="*/ 110 w 24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206">
                  <a:moveTo>
                    <a:pt x="110" y="0"/>
                  </a:moveTo>
                  <a:cubicBezTo>
                    <a:pt x="48" y="49"/>
                    <a:pt x="7" y="122"/>
                    <a:pt x="0" y="206"/>
                  </a:cubicBezTo>
                  <a:cubicBezTo>
                    <a:pt x="245" y="206"/>
                    <a:pt x="245" y="206"/>
                    <a:pt x="245" y="206"/>
                  </a:cubicBezTo>
                  <a:lnTo>
                    <a:pt x="11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5" name="Freeform 213"/>
            <p:cNvSpPr>
              <a:spLocks/>
            </p:cNvSpPr>
            <p:nvPr/>
          </p:nvSpPr>
          <p:spPr bwMode="auto">
            <a:xfrm>
              <a:off x="2173288" y="6313488"/>
              <a:ext cx="93663" cy="173038"/>
            </a:xfrm>
            <a:custGeom>
              <a:avLst/>
              <a:gdLst>
                <a:gd name="T0" fmla="*/ 123 w 123"/>
                <a:gd name="T1" fmla="*/ 0 h 225"/>
                <a:gd name="T2" fmla="*/ 0 w 123"/>
                <a:gd name="T3" fmla="*/ 37 h 225"/>
                <a:gd name="T4" fmla="*/ 123 w 123"/>
                <a:gd name="T5" fmla="*/ 225 h 225"/>
                <a:gd name="T6" fmla="*/ 123 w 123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5">
                  <a:moveTo>
                    <a:pt x="123" y="0"/>
                  </a:moveTo>
                  <a:cubicBezTo>
                    <a:pt x="79" y="3"/>
                    <a:pt x="37" y="16"/>
                    <a:pt x="0" y="37"/>
                  </a:cubicBezTo>
                  <a:cubicBezTo>
                    <a:pt x="123" y="225"/>
                    <a:pt x="123" y="225"/>
                    <a:pt x="123" y="225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6" name="Freeform 214"/>
            <p:cNvSpPr>
              <a:spLocks/>
            </p:cNvSpPr>
            <p:nvPr/>
          </p:nvSpPr>
          <p:spPr bwMode="auto">
            <a:xfrm>
              <a:off x="2300288" y="6313488"/>
              <a:ext cx="206375" cy="206375"/>
            </a:xfrm>
            <a:custGeom>
              <a:avLst/>
              <a:gdLst>
                <a:gd name="T0" fmla="*/ 269 w 269"/>
                <a:gd name="T1" fmla="*/ 268 h 268"/>
                <a:gd name="T2" fmla="*/ 0 w 269"/>
                <a:gd name="T3" fmla="*/ 268 h 268"/>
                <a:gd name="T4" fmla="*/ 0 w 269"/>
                <a:gd name="T5" fmla="*/ 0 h 268"/>
                <a:gd name="T6" fmla="*/ 269 w 269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68">
                  <a:moveTo>
                    <a:pt x="269" y="268"/>
                  </a:moveTo>
                  <a:cubicBezTo>
                    <a:pt x="0" y="268"/>
                    <a:pt x="0" y="268"/>
                    <a:pt x="0" y="2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4" y="10"/>
                    <a:pt x="258" y="124"/>
                    <a:pt x="269" y="2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sp>
        <p:nvSpPr>
          <p:cNvPr id="34" name="矩形 77">
            <a:extLst>
              <a:ext uri="{FF2B5EF4-FFF2-40B4-BE49-F238E27FC236}">
                <a16:creationId xmlns:a16="http://schemas.microsoft.com/office/drawing/2014/main" id="{49398A28-3BB2-F64B-B443-258A0084CE31}"/>
              </a:ext>
            </a:extLst>
          </p:cNvPr>
          <p:cNvSpPr/>
          <p:nvPr/>
        </p:nvSpPr>
        <p:spPr>
          <a:xfrm>
            <a:off x="5744276" y="3595214"/>
            <a:ext cx="3399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活动对象：小红书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大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v+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普通用户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活动内容：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大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v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引导推荐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用户购买好货，关注、首单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享受优惠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投放渠道：</a:t>
            </a:r>
            <a:r>
              <a:rPr lang="en-US" altLang="zh-CN" sz="1200" dirty="0">
                <a:solidFill>
                  <a:srgbClr val="613620"/>
                </a:solidFill>
                <a:cs typeface="Arial" panose="020B0604020202020204" pitchFamily="34" charset="0"/>
              </a:rPr>
              <a:t>APP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首页、消息推送、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商品品牌方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活动目标：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10%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～</a:t>
            </a: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15%</a:t>
            </a:r>
            <a:r>
              <a:rPr lang="zh-CN" altLang="en-US" sz="1200" dirty="0">
                <a:solidFill>
                  <a:srgbClr val="613620"/>
                </a:solidFill>
                <a:cs typeface="Arial" panose="020B0604020202020204" pitchFamily="34" charset="0"/>
              </a:rPr>
              <a:t>的购买转化</a:t>
            </a:r>
            <a:endParaRPr lang="en-US" altLang="zh-CN" sz="1200" dirty="0">
              <a:solidFill>
                <a:srgbClr val="61362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7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95289" y="304760"/>
            <a:ext cx="1570146" cy="355983"/>
          </a:xfrm>
        </p:spPr>
        <p:txBody>
          <a:bodyPr/>
          <a:lstStyle/>
          <a:p>
            <a:r>
              <a:rPr lang="zh-CN" altLang="en-US" dirty="0"/>
              <a:t>附 团队分工</a:t>
            </a:r>
          </a:p>
        </p:txBody>
      </p:sp>
      <p:grpSp>
        <p:nvGrpSpPr>
          <p:cNvPr id="31" name="组合 15">
            <a:extLst>
              <a:ext uri="{FF2B5EF4-FFF2-40B4-BE49-F238E27FC236}">
                <a16:creationId xmlns:a16="http://schemas.microsoft.com/office/drawing/2014/main" id="{75AC11E2-7670-D54F-9A2E-64E208F8E2D4}"/>
              </a:ext>
            </a:extLst>
          </p:cNvPr>
          <p:cNvGrpSpPr>
            <a:grpSpLocks noChangeAspect="1"/>
          </p:cNvGrpSpPr>
          <p:nvPr/>
        </p:nvGrpSpPr>
        <p:grpSpPr>
          <a:xfrm>
            <a:off x="7055343" y="1003047"/>
            <a:ext cx="1080397" cy="1080397"/>
            <a:chOff x="7248060" y="1188879"/>
            <a:chExt cx="1554244" cy="1554244"/>
          </a:xfrm>
        </p:grpSpPr>
        <p:sp>
          <p:nvSpPr>
            <p:cNvPr id="32" name="椭圆 38">
              <a:extLst>
                <a:ext uri="{FF2B5EF4-FFF2-40B4-BE49-F238E27FC236}">
                  <a16:creationId xmlns:a16="http://schemas.microsoft.com/office/drawing/2014/main" id="{0EB0AF1B-78CE-724E-8F6C-0D42C3573E45}"/>
                </a:ext>
              </a:extLst>
            </p:cNvPr>
            <p:cNvSpPr/>
            <p:nvPr/>
          </p:nvSpPr>
          <p:spPr>
            <a:xfrm>
              <a:off x="7248060" y="1188879"/>
              <a:ext cx="1554244" cy="1554244"/>
            </a:xfrm>
            <a:prstGeom prst="ellipse">
              <a:avLst/>
            </a:prstGeom>
            <a:solidFill>
              <a:srgbClr val="CAA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47">
              <a:extLst>
                <a:ext uri="{FF2B5EF4-FFF2-40B4-BE49-F238E27FC236}">
                  <a16:creationId xmlns:a16="http://schemas.microsoft.com/office/drawing/2014/main" id="{94084314-C1E5-844D-B039-E0EF2F31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897" y="1275716"/>
              <a:ext cx="1380571" cy="1380571"/>
            </a:xfrm>
            <a:prstGeom prst="ellipse">
              <a:avLst/>
            </a:prstGeom>
          </p:spPr>
        </p:pic>
      </p:grpSp>
      <p:grpSp>
        <p:nvGrpSpPr>
          <p:cNvPr id="34" name="组合 8">
            <a:extLst>
              <a:ext uri="{FF2B5EF4-FFF2-40B4-BE49-F238E27FC236}">
                <a16:creationId xmlns:a16="http://schemas.microsoft.com/office/drawing/2014/main" id="{11500FD5-E83F-3749-A782-F1EA8E4B4D4A}"/>
              </a:ext>
            </a:extLst>
          </p:cNvPr>
          <p:cNvGrpSpPr>
            <a:grpSpLocks noChangeAspect="1"/>
          </p:cNvGrpSpPr>
          <p:nvPr/>
        </p:nvGrpSpPr>
        <p:grpSpPr>
          <a:xfrm>
            <a:off x="885038" y="1003047"/>
            <a:ext cx="1080397" cy="1080397"/>
            <a:chOff x="661493" y="1157168"/>
            <a:chExt cx="1554244" cy="1554244"/>
          </a:xfrm>
        </p:grpSpPr>
        <p:sp>
          <p:nvSpPr>
            <p:cNvPr id="35" name="椭圆 44">
              <a:extLst>
                <a:ext uri="{FF2B5EF4-FFF2-40B4-BE49-F238E27FC236}">
                  <a16:creationId xmlns:a16="http://schemas.microsoft.com/office/drawing/2014/main" id="{DA0704D6-79B1-9247-B95D-54964080C685}"/>
                </a:ext>
              </a:extLst>
            </p:cNvPr>
            <p:cNvSpPr/>
            <p:nvPr/>
          </p:nvSpPr>
          <p:spPr>
            <a:xfrm>
              <a:off x="661493" y="1157168"/>
              <a:ext cx="1554244" cy="15542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48">
              <a:extLst>
                <a:ext uri="{FF2B5EF4-FFF2-40B4-BE49-F238E27FC236}">
                  <a16:creationId xmlns:a16="http://schemas.microsoft.com/office/drawing/2014/main" id="{E78971F1-DA92-6A4C-8C53-04CF6FECB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65" y="1238540"/>
              <a:ext cx="1391501" cy="1391501"/>
            </a:xfrm>
            <a:prstGeom prst="ellipse">
              <a:avLst/>
            </a:prstGeom>
          </p:spPr>
        </p:pic>
      </p:grpSp>
      <p:grpSp>
        <p:nvGrpSpPr>
          <p:cNvPr id="37" name="组合 13">
            <a:extLst>
              <a:ext uri="{FF2B5EF4-FFF2-40B4-BE49-F238E27FC236}">
                <a16:creationId xmlns:a16="http://schemas.microsoft.com/office/drawing/2014/main" id="{3966543D-EC86-B94D-A752-07BA54D899F0}"/>
              </a:ext>
            </a:extLst>
          </p:cNvPr>
          <p:cNvGrpSpPr>
            <a:grpSpLocks noChangeAspect="1"/>
          </p:cNvGrpSpPr>
          <p:nvPr/>
        </p:nvGrpSpPr>
        <p:grpSpPr>
          <a:xfrm>
            <a:off x="2913491" y="1003047"/>
            <a:ext cx="1080397" cy="1080397"/>
            <a:chOff x="2866443" y="1231294"/>
            <a:chExt cx="1554244" cy="1554244"/>
          </a:xfrm>
        </p:grpSpPr>
        <p:sp>
          <p:nvSpPr>
            <p:cNvPr id="38" name="椭圆 43">
              <a:extLst>
                <a:ext uri="{FF2B5EF4-FFF2-40B4-BE49-F238E27FC236}">
                  <a16:creationId xmlns:a16="http://schemas.microsoft.com/office/drawing/2014/main" id="{DE7255E0-9B7A-9742-84C5-2BC4656B6FD9}"/>
                </a:ext>
              </a:extLst>
            </p:cNvPr>
            <p:cNvSpPr/>
            <p:nvPr/>
          </p:nvSpPr>
          <p:spPr>
            <a:xfrm>
              <a:off x="2866443" y="1231294"/>
              <a:ext cx="1554244" cy="1554244"/>
            </a:xfrm>
            <a:prstGeom prst="ellipse">
              <a:avLst/>
            </a:prstGeom>
            <a:solidFill>
              <a:srgbClr val="613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9">
              <a:extLst>
                <a:ext uri="{FF2B5EF4-FFF2-40B4-BE49-F238E27FC236}">
                  <a16:creationId xmlns:a16="http://schemas.microsoft.com/office/drawing/2014/main" id="{0156A403-DFE3-414E-8E77-38BD65B3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375" y="1303226"/>
              <a:ext cx="1410381" cy="1410381"/>
            </a:xfrm>
            <a:prstGeom prst="ellipse">
              <a:avLst/>
            </a:prstGeom>
          </p:spPr>
        </p:pic>
      </p:grpSp>
      <p:grpSp>
        <p:nvGrpSpPr>
          <p:cNvPr id="42" name="组合 14">
            <a:extLst>
              <a:ext uri="{FF2B5EF4-FFF2-40B4-BE49-F238E27FC236}">
                <a16:creationId xmlns:a16="http://schemas.microsoft.com/office/drawing/2014/main" id="{BC8EE63B-3303-7941-9C15-8568D8226A3C}"/>
              </a:ext>
            </a:extLst>
          </p:cNvPr>
          <p:cNvGrpSpPr>
            <a:grpSpLocks noChangeAspect="1"/>
          </p:cNvGrpSpPr>
          <p:nvPr/>
        </p:nvGrpSpPr>
        <p:grpSpPr>
          <a:xfrm>
            <a:off x="4941944" y="1003047"/>
            <a:ext cx="1080397" cy="1080397"/>
            <a:chOff x="5107427" y="1198932"/>
            <a:chExt cx="1554244" cy="1554244"/>
          </a:xfrm>
        </p:grpSpPr>
        <p:sp>
          <p:nvSpPr>
            <p:cNvPr id="43" name="椭圆 39">
              <a:extLst>
                <a:ext uri="{FF2B5EF4-FFF2-40B4-BE49-F238E27FC236}">
                  <a16:creationId xmlns:a16="http://schemas.microsoft.com/office/drawing/2014/main" id="{AFD81AF8-013C-C54F-BAC3-941877BE46D8}"/>
                </a:ext>
              </a:extLst>
            </p:cNvPr>
            <p:cNvSpPr/>
            <p:nvPr/>
          </p:nvSpPr>
          <p:spPr>
            <a:xfrm>
              <a:off x="5107427" y="1198932"/>
              <a:ext cx="1554244" cy="1554244"/>
            </a:xfrm>
            <a:prstGeom prst="ellipse">
              <a:avLst/>
            </a:prstGeom>
            <a:solidFill>
              <a:srgbClr val="2E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50">
              <a:extLst>
                <a:ext uri="{FF2B5EF4-FFF2-40B4-BE49-F238E27FC236}">
                  <a16:creationId xmlns:a16="http://schemas.microsoft.com/office/drawing/2014/main" id="{DFC5E780-103C-9745-893E-D5DA03E2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1" y="1284216"/>
              <a:ext cx="1383677" cy="1383677"/>
            </a:xfrm>
            <a:prstGeom prst="ellipse">
              <a:avLst/>
            </a:prstGeom>
          </p:spPr>
        </p:pic>
      </p:grpSp>
      <p:sp>
        <p:nvSpPr>
          <p:cNvPr id="47" name="椭圆 51">
            <a:extLst>
              <a:ext uri="{FF2B5EF4-FFF2-40B4-BE49-F238E27FC236}">
                <a16:creationId xmlns:a16="http://schemas.microsoft.com/office/drawing/2014/main" id="{29563009-1011-D143-A7C7-4A024AE904DE}"/>
              </a:ext>
            </a:extLst>
          </p:cNvPr>
          <p:cNvSpPr>
            <a:spLocks noChangeAspect="1"/>
          </p:cNvSpPr>
          <p:nvPr/>
        </p:nvSpPr>
        <p:spPr>
          <a:xfrm>
            <a:off x="1824261" y="1810121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1" name="椭圆 52">
            <a:extLst>
              <a:ext uri="{FF2B5EF4-FFF2-40B4-BE49-F238E27FC236}">
                <a16:creationId xmlns:a16="http://schemas.microsoft.com/office/drawing/2014/main" id="{4F31650F-B97D-B04A-8293-1CA414BD485D}"/>
              </a:ext>
            </a:extLst>
          </p:cNvPr>
          <p:cNvSpPr>
            <a:spLocks noChangeAspect="1"/>
          </p:cNvSpPr>
          <p:nvPr/>
        </p:nvSpPr>
        <p:spPr>
          <a:xfrm>
            <a:off x="3919606" y="1810121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2" name="椭圆 53">
            <a:extLst>
              <a:ext uri="{FF2B5EF4-FFF2-40B4-BE49-F238E27FC236}">
                <a16:creationId xmlns:a16="http://schemas.microsoft.com/office/drawing/2014/main" id="{1D58A2D1-7EB8-C749-84B3-BC925CE227FD}"/>
              </a:ext>
            </a:extLst>
          </p:cNvPr>
          <p:cNvSpPr>
            <a:spLocks noChangeAspect="1"/>
          </p:cNvSpPr>
          <p:nvPr/>
        </p:nvSpPr>
        <p:spPr>
          <a:xfrm>
            <a:off x="5936650" y="1810121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3" name="椭圆 54">
            <a:extLst>
              <a:ext uri="{FF2B5EF4-FFF2-40B4-BE49-F238E27FC236}">
                <a16:creationId xmlns:a16="http://schemas.microsoft.com/office/drawing/2014/main" id="{E3B55E1E-50CA-A943-896C-DEED499DA0A1}"/>
              </a:ext>
            </a:extLst>
          </p:cNvPr>
          <p:cNvSpPr>
            <a:spLocks noChangeAspect="1"/>
          </p:cNvSpPr>
          <p:nvPr/>
        </p:nvSpPr>
        <p:spPr>
          <a:xfrm>
            <a:off x="8048722" y="1773020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5" name="矩形 63">
            <a:extLst>
              <a:ext uri="{FF2B5EF4-FFF2-40B4-BE49-F238E27FC236}">
                <a16:creationId xmlns:a16="http://schemas.microsoft.com/office/drawing/2014/main" id="{6EF17E15-9885-9444-8E57-E492E614A109}"/>
              </a:ext>
            </a:extLst>
          </p:cNvPr>
          <p:cNvSpPr>
            <a:spLocks noChangeAspect="1"/>
          </p:cNvSpPr>
          <p:nvPr/>
        </p:nvSpPr>
        <p:spPr>
          <a:xfrm>
            <a:off x="1677164" y="1898800"/>
            <a:ext cx="762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C51729"/>
                </a:solidFill>
                <a:latin typeface="Calibri"/>
                <a:cs typeface="Arial" panose="020B0604020202020204" pitchFamily="34" charset="0"/>
                <a:sym typeface="Arial" panose="020B0604020202020204" pitchFamily="34" charset="0"/>
              </a:rPr>
              <a:t>张一博</a:t>
            </a:r>
            <a:endParaRPr lang="zh-CN" altLang="en-US" sz="1600" b="1" dirty="0">
              <a:solidFill>
                <a:srgbClr val="C51729"/>
              </a:solidFill>
              <a:latin typeface="Calibri"/>
            </a:endParaRPr>
          </a:p>
        </p:txBody>
      </p:sp>
      <p:sp>
        <p:nvSpPr>
          <p:cNvPr id="67" name="矩形 65">
            <a:extLst>
              <a:ext uri="{FF2B5EF4-FFF2-40B4-BE49-F238E27FC236}">
                <a16:creationId xmlns:a16="http://schemas.microsoft.com/office/drawing/2014/main" id="{DBBF75C2-686A-504C-96A7-941FCE6C6D7A}"/>
              </a:ext>
            </a:extLst>
          </p:cNvPr>
          <p:cNvSpPr>
            <a:spLocks noChangeAspect="1"/>
          </p:cNvSpPr>
          <p:nvPr/>
        </p:nvSpPr>
        <p:spPr>
          <a:xfrm>
            <a:off x="3867857" y="1897270"/>
            <a:ext cx="5424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accent3"/>
                </a:solidFill>
                <a:cs typeface="Arial" panose="020B0604020202020204" pitchFamily="34" charset="0"/>
                <a:sym typeface="Arial" panose="020B0604020202020204" pitchFamily="34" charset="0"/>
              </a:rPr>
              <a:t>刘阳</a:t>
            </a:r>
            <a:endParaRPr lang="zh-CN" altLang="en-US" sz="1600" b="1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68" name="矩形 71">
            <a:extLst>
              <a:ext uri="{FF2B5EF4-FFF2-40B4-BE49-F238E27FC236}">
                <a16:creationId xmlns:a16="http://schemas.microsoft.com/office/drawing/2014/main" id="{479F1594-862C-E640-839B-FE66F2D09E88}"/>
              </a:ext>
            </a:extLst>
          </p:cNvPr>
          <p:cNvSpPr>
            <a:spLocks noChangeAspect="1"/>
          </p:cNvSpPr>
          <p:nvPr/>
        </p:nvSpPr>
        <p:spPr>
          <a:xfrm>
            <a:off x="5878310" y="1889895"/>
            <a:ext cx="6174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2E5660"/>
                </a:solidFill>
                <a:cs typeface="Arial" panose="020B0604020202020204" pitchFamily="34" charset="0"/>
                <a:sym typeface="Arial" panose="020B0604020202020204" pitchFamily="34" charset="0"/>
              </a:rPr>
              <a:t>李惠</a:t>
            </a:r>
            <a:endParaRPr lang="en-US" altLang="zh-CN" sz="1100" b="1" dirty="0">
              <a:solidFill>
                <a:srgbClr val="2E566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矩形 72">
            <a:extLst>
              <a:ext uri="{FF2B5EF4-FFF2-40B4-BE49-F238E27FC236}">
                <a16:creationId xmlns:a16="http://schemas.microsoft.com/office/drawing/2014/main" id="{2570A2C4-B4AE-BA48-B3EE-9A468ED0F73C}"/>
              </a:ext>
            </a:extLst>
          </p:cNvPr>
          <p:cNvSpPr>
            <a:spLocks noChangeAspect="1"/>
          </p:cNvSpPr>
          <p:nvPr/>
        </p:nvSpPr>
        <p:spPr>
          <a:xfrm>
            <a:off x="7959351" y="1866887"/>
            <a:ext cx="6174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accent4"/>
                </a:solidFill>
                <a:cs typeface="Arial" panose="020B0604020202020204" pitchFamily="34" charset="0"/>
                <a:sym typeface="Arial" panose="020B0604020202020204" pitchFamily="34" charset="0"/>
              </a:rPr>
              <a:t>韩嗣诚</a:t>
            </a:r>
            <a:endParaRPr lang="en-US" altLang="zh-CN" sz="1100" b="1" dirty="0">
              <a:solidFill>
                <a:schemeClr val="accent4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5" name="组合 15">
            <a:extLst>
              <a:ext uri="{FF2B5EF4-FFF2-40B4-BE49-F238E27FC236}">
                <a16:creationId xmlns:a16="http://schemas.microsoft.com/office/drawing/2014/main" id="{78CB1A73-CC92-3943-B2C4-76F53590446B}"/>
              </a:ext>
            </a:extLst>
          </p:cNvPr>
          <p:cNvGrpSpPr>
            <a:grpSpLocks noChangeAspect="1"/>
          </p:cNvGrpSpPr>
          <p:nvPr/>
        </p:nvGrpSpPr>
        <p:grpSpPr>
          <a:xfrm>
            <a:off x="7061495" y="2903575"/>
            <a:ext cx="1080397" cy="1080397"/>
            <a:chOff x="7248060" y="1188879"/>
            <a:chExt cx="1554244" cy="1554244"/>
          </a:xfrm>
        </p:grpSpPr>
        <p:sp>
          <p:nvSpPr>
            <p:cNvPr id="96" name="椭圆 38">
              <a:extLst>
                <a:ext uri="{FF2B5EF4-FFF2-40B4-BE49-F238E27FC236}">
                  <a16:creationId xmlns:a16="http://schemas.microsoft.com/office/drawing/2014/main" id="{A3FA6DE1-E7E5-8643-B362-BE7317EEE99A}"/>
                </a:ext>
              </a:extLst>
            </p:cNvPr>
            <p:cNvSpPr/>
            <p:nvPr/>
          </p:nvSpPr>
          <p:spPr>
            <a:xfrm>
              <a:off x="7248060" y="1188879"/>
              <a:ext cx="1554244" cy="1554244"/>
            </a:xfrm>
            <a:prstGeom prst="ellipse">
              <a:avLst/>
            </a:prstGeom>
            <a:solidFill>
              <a:srgbClr val="CAA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7" name="图片 47">
              <a:extLst>
                <a:ext uri="{FF2B5EF4-FFF2-40B4-BE49-F238E27FC236}">
                  <a16:creationId xmlns:a16="http://schemas.microsoft.com/office/drawing/2014/main" id="{38DEDFB1-DB96-0147-9696-8320D68E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897" y="1275716"/>
              <a:ext cx="1380571" cy="1380571"/>
            </a:xfrm>
            <a:prstGeom prst="ellipse">
              <a:avLst/>
            </a:prstGeom>
          </p:spPr>
        </p:pic>
      </p:grpSp>
      <p:grpSp>
        <p:nvGrpSpPr>
          <p:cNvPr id="98" name="组合 8">
            <a:extLst>
              <a:ext uri="{FF2B5EF4-FFF2-40B4-BE49-F238E27FC236}">
                <a16:creationId xmlns:a16="http://schemas.microsoft.com/office/drawing/2014/main" id="{DF541274-0F53-834B-8AF1-CD1030BC105C}"/>
              </a:ext>
            </a:extLst>
          </p:cNvPr>
          <p:cNvGrpSpPr>
            <a:grpSpLocks noChangeAspect="1"/>
          </p:cNvGrpSpPr>
          <p:nvPr/>
        </p:nvGrpSpPr>
        <p:grpSpPr>
          <a:xfrm>
            <a:off x="891190" y="2903575"/>
            <a:ext cx="1080397" cy="1080397"/>
            <a:chOff x="661493" y="1157168"/>
            <a:chExt cx="1554244" cy="1554244"/>
          </a:xfrm>
        </p:grpSpPr>
        <p:sp>
          <p:nvSpPr>
            <p:cNvPr id="99" name="椭圆 44">
              <a:extLst>
                <a:ext uri="{FF2B5EF4-FFF2-40B4-BE49-F238E27FC236}">
                  <a16:creationId xmlns:a16="http://schemas.microsoft.com/office/drawing/2014/main" id="{D0B4CEAA-A762-CF49-B5F9-9395868D53E4}"/>
                </a:ext>
              </a:extLst>
            </p:cNvPr>
            <p:cNvSpPr/>
            <p:nvPr/>
          </p:nvSpPr>
          <p:spPr>
            <a:xfrm>
              <a:off x="661493" y="1157168"/>
              <a:ext cx="1554244" cy="15542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48">
              <a:extLst>
                <a:ext uri="{FF2B5EF4-FFF2-40B4-BE49-F238E27FC236}">
                  <a16:creationId xmlns:a16="http://schemas.microsoft.com/office/drawing/2014/main" id="{B22FAB5E-01E8-9E41-A750-BA919BA5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65" y="1238540"/>
              <a:ext cx="1391501" cy="1391501"/>
            </a:xfrm>
            <a:prstGeom prst="ellipse">
              <a:avLst/>
            </a:prstGeom>
          </p:spPr>
        </p:pic>
      </p:grpSp>
      <p:grpSp>
        <p:nvGrpSpPr>
          <p:cNvPr id="101" name="组合 13">
            <a:extLst>
              <a:ext uri="{FF2B5EF4-FFF2-40B4-BE49-F238E27FC236}">
                <a16:creationId xmlns:a16="http://schemas.microsoft.com/office/drawing/2014/main" id="{277DD504-91EE-DE40-A477-7C182A381C30}"/>
              </a:ext>
            </a:extLst>
          </p:cNvPr>
          <p:cNvGrpSpPr>
            <a:grpSpLocks noChangeAspect="1"/>
          </p:cNvGrpSpPr>
          <p:nvPr/>
        </p:nvGrpSpPr>
        <p:grpSpPr>
          <a:xfrm>
            <a:off x="2919643" y="2903575"/>
            <a:ext cx="1080397" cy="1080397"/>
            <a:chOff x="2866443" y="1231294"/>
            <a:chExt cx="1554244" cy="1554244"/>
          </a:xfrm>
        </p:grpSpPr>
        <p:sp>
          <p:nvSpPr>
            <p:cNvPr id="102" name="椭圆 43">
              <a:extLst>
                <a:ext uri="{FF2B5EF4-FFF2-40B4-BE49-F238E27FC236}">
                  <a16:creationId xmlns:a16="http://schemas.microsoft.com/office/drawing/2014/main" id="{09F1EBC4-59C7-8C4C-B067-C51BA8A88783}"/>
                </a:ext>
              </a:extLst>
            </p:cNvPr>
            <p:cNvSpPr/>
            <p:nvPr/>
          </p:nvSpPr>
          <p:spPr>
            <a:xfrm>
              <a:off x="2866443" y="1231294"/>
              <a:ext cx="1554244" cy="1554244"/>
            </a:xfrm>
            <a:prstGeom prst="ellipse">
              <a:avLst/>
            </a:prstGeom>
            <a:solidFill>
              <a:srgbClr val="613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" name="图片 49">
              <a:extLst>
                <a:ext uri="{FF2B5EF4-FFF2-40B4-BE49-F238E27FC236}">
                  <a16:creationId xmlns:a16="http://schemas.microsoft.com/office/drawing/2014/main" id="{57E4211B-C56E-3945-A5A5-6CEFF329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375" y="1303226"/>
              <a:ext cx="1410381" cy="1410381"/>
            </a:xfrm>
            <a:prstGeom prst="ellipse">
              <a:avLst/>
            </a:prstGeom>
          </p:spPr>
        </p:pic>
      </p:grpSp>
      <p:grpSp>
        <p:nvGrpSpPr>
          <p:cNvPr id="104" name="组合 14">
            <a:extLst>
              <a:ext uri="{FF2B5EF4-FFF2-40B4-BE49-F238E27FC236}">
                <a16:creationId xmlns:a16="http://schemas.microsoft.com/office/drawing/2014/main" id="{34629836-F399-E540-8052-700435465AC1}"/>
              </a:ext>
            </a:extLst>
          </p:cNvPr>
          <p:cNvGrpSpPr>
            <a:grpSpLocks noChangeAspect="1"/>
          </p:cNvGrpSpPr>
          <p:nvPr/>
        </p:nvGrpSpPr>
        <p:grpSpPr>
          <a:xfrm>
            <a:off x="4948096" y="2903575"/>
            <a:ext cx="1080397" cy="1080397"/>
            <a:chOff x="5107427" y="1198932"/>
            <a:chExt cx="1554244" cy="1554244"/>
          </a:xfrm>
        </p:grpSpPr>
        <p:sp>
          <p:nvSpPr>
            <p:cNvPr id="105" name="椭圆 39">
              <a:extLst>
                <a:ext uri="{FF2B5EF4-FFF2-40B4-BE49-F238E27FC236}">
                  <a16:creationId xmlns:a16="http://schemas.microsoft.com/office/drawing/2014/main" id="{05B1D782-E80C-ED4F-8E15-18710A88348F}"/>
                </a:ext>
              </a:extLst>
            </p:cNvPr>
            <p:cNvSpPr/>
            <p:nvPr/>
          </p:nvSpPr>
          <p:spPr>
            <a:xfrm>
              <a:off x="5107427" y="1198932"/>
              <a:ext cx="1554244" cy="1554244"/>
            </a:xfrm>
            <a:prstGeom prst="ellipse">
              <a:avLst/>
            </a:prstGeom>
            <a:solidFill>
              <a:srgbClr val="2E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50">
              <a:extLst>
                <a:ext uri="{FF2B5EF4-FFF2-40B4-BE49-F238E27FC236}">
                  <a16:creationId xmlns:a16="http://schemas.microsoft.com/office/drawing/2014/main" id="{C2FFF1FB-5E0A-7144-BF69-A1B15777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1" y="1284216"/>
              <a:ext cx="1383677" cy="1383677"/>
            </a:xfrm>
            <a:prstGeom prst="ellipse">
              <a:avLst/>
            </a:prstGeom>
          </p:spPr>
        </p:pic>
      </p:grpSp>
      <p:sp>
        <p:nvSpPr>
          <p:cNvPr id="107" name="椭圆 51">
            <a:extLst>
              <a:ext uri="{FF2B5EF4-FFF2-40B4-BE49-F238E27FC236}">
                <a16:creationId xmlns:a16="http://schemas.microsoft.com/office/drawing/2014/main" id="{FCD2D12D-ABE7-AA42-87AA-27C25501F94A}"/>
              </a:ext>
            </a:extLst>
          </p:cNvPr>
          <p:cNvSpPr>
            <a:spLocks noChangeAspect="1"/>
          </p:cNvSpPr>
          <p:nvPr/>
        </p:nvSpPr>
        <p:spPr>
          <a:xfrm>
            <a:off x="1830413" y="3710649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8" name="椭圆 52">
            <a:extLst>
              <a:ext uri="{FF2B5EF4-FFF2-40B4-BE49-F238E27FC236}">
                <a16:creationId xmlns:a16="http://schemas.microsoft.com/office/drawing/2014/main" id="{C2611A70-2FAB-1A4C-8CD2-8E3D11987D83}"/>
              </a:ext>
            </a:extLst>
          </p:cNvPr>
          <p:cNvSpPr>
            <a:spLocks noChangeAspect="1"/>
          </p:cNvSpPr>
          <p:nvPr/>
        </p:nvSpPr>
        <p:spPr>
          <a:xfrm>
            <a:off x="3925758" y="3710649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9" name="椭圆 53">
            <a:extLst>
              <a:ext uri="{FF2B5EF4-FFF2-40B4-BE49-F238E27FC236}">
                <a16:creationId xmlns:a16="http://schemas.microsoft.com/office/drawing/2014/main" id="{77E1F094-302B-B641-861D-7972B05085D1}"/>
              </a:ext>
            </a:extLst>
          </p:cNvPr>
          <p:cNvSpPr>
            <a:spLocks noChangeAspect="1"/>
          </p:cNvSpPr>
          <p:nvPr/>
        </p:nvSpPr>
        <p:spPr>
          <a:xfrm>
            <a:off x="5942802" y="3710649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0" name="椭圆 54">
            <a:extLst>
              <a:ext uri="{FF2B5EF4-FFF2-40B4-BE49-F238E27FC236}">
                <a16:creationId xmlns:a16="http://schemas.microsoft.com/office/drawing/2014/main" id="{FDD0BB1E-7DEB-A247-83AE-ECD45253FD35}"/>
              </a:ext>
            </a:extLst>
          </p:cNvPr>
          <p:cNvSpPr>
            <a:spLocks noChangeAspect="1"/>
          </p:cNvSpPr>
          <p:nvPr/>
        </p:nvSpPr>
        <p:spPr>
          <a:xfrm>
            <a:off x="8054874" y="3673548"/>
            <a:ext cx="423843" cy="42384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1" name="矩形 63">
            <a:extLst>
              <a:ext uri="{FF2B5EF4-FFF2-40B4-BE49-F238E27FC236}">
                <a16:creationId xmlns:a16="http://schemas.microsoft.com/office/drawing/2014/main" id="{FBD44B20-5AFB-8845-A6BB-375E4DFE6ED2}"/>
              </a:ext>
            </a:extLst>
          </p:cNvPr>
          <p:cNvSpPr>
            <a:spLocks noChangeAspect="1"/>
          </p:cNvSpPr>
          <p:nvPr/>
        </p:nvSpPr>
        <p:spPr>
          <a:xfrm>
            <a:off x="1696941" y="3811221"/>
            <a:ext cx="7609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C51729"/>
                </a:solidFill>
                <a:latin typeface="Calibri"/>
                <a:cs typeface="Arial" panose="020B0604020202020204" pitchFamily="34" charset="0"/>
                <a:sym typeface="Arial" panose="020B0604020202020204" pitchFamily="34" charset="0"/>
              </a:rPr>
              <a:t>周世彬</a:t>
            </a:r>
            <a:endParaRPr lang="zh-CN" altLang="en-US" sz="1600" b="1" dirty="0">
              <a:solidFill>
                <a:srgbClr val="C51729"/>
              </a:solidFill>
              <a:latin typeface="Calibri"/>
            </a:endParaRPr>
          </a:p>
        </p:txBody>
      </p:sp>
      <p:sp>
        <p:nvSpPr>
          <p:cNvPr id="112" name="矩形 65">
            <a:extLst>
              <a:ext uri="{FF2B5EF4-FFF2-40B4-BE49-F238E27FC236}">
                <a16:creationId xmlns:a16="http://schemas.microsoft.com/office/drawing/2014/main" id="{81495B75-7679-5C4F-82E3-35BEFBDFF5FD}"/>
              </a:ext>
            </a:extLst>
          </p:cNvPr>
          <p:cNvSpPr>
            <a:spLocks noChangeAspect="1"/>
          </p:cNvSpPr>
          <p:nvPr/>
        </p:nvSpPr>
        <p:spPr>
          <a:xfrm>
            <a:off x="3885584" y="3797798"/>
            <a:ext cx="5424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accent3"/>
                </a:solidFill>
                <a:cs typeface="Arial" panose="020B0604020202020204" pitchFamily="34" charset="0"/>
                <a:sym typeface="Arial" panose="020B0604020202020204" pitchFamily="34" charset="0"/>
              </a:rPr>
              <a:t>宗璐</a:t>
            </a:r>
            <a:endParaRPr lang="zh-CN" altLang="en-US" sz="1600" b="1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113" name="矩形 72">
            <a:extLst>
              <a:ext uri="{FF2B5EF4-FFF2-40B4-BE49-F238E27FC236}">
                <a16:creationId xmlns:a16="http://schemas.microsoft.com/office/drawing/2014/main" id="{73DEE3EC-568C-8D43-A001-64C3CD03A178}"/>
              </a:ext>
            </a:extLst>
          </p:cNvPr>
          <p:cNvSpPr>
            <a:spLocks noChangeAspect="1"/>
          </p:cNvSpPr>
          <p:nvPr/>
        </p:nvSpPr>
        <p:spPr>
          <a:xfrm>
            <a:off x="7988653" y="3732690"/>
            <a:ext cx="6174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accent4"/>
                </a:solidFill>
                <a:cs typeface="Arial" panose="020B0604020202020204" pitchFamily="34" charset="0"/>
                <a:sym typeface="Arial" panose="020B0604020202020204" pitchFamily="34" charset="0"/>
              </a:rPr>
              <a:t>温雪松</a:t>
            </a:r>
            <a:endParaRPr lang="zh-CN" altLang="en-US" sz="1600" b="1" dirty="0">
              <a:solidFill>
                <a:schemeClr val="accent4"/>
              </a:solidFill>
              <a:latin typeface="Calibri"/>
            </a:endParaRPr>
          </a:p>
        </p:txBody>
      </p:sp>
      <p:sp>
        <p:nvSpPr>
          <p:cNvPr id="114" name="矩形 65">
            <a:extLst>
              <a:ext uri="{FF2B5EF4-FFF2-40B4-BE49-F238E27FC236}">
                <a16:creationId xmlns:a16="http://schemas.microsoft.com/office/drawing/2014/main" id="{CACE66F9-B418-224B-B9B3-961A4FDC401A}"/>
              </a:ext>
            </a:extLst>
          </p:cNvPr>
          <p:cNvSpPr>
            <a:spLocks noChangeAspect="1"/>
          </p:cNvSpPr>
          <p:nvPr/>
        </p:nvSpPr>
        <p:spPr>
          <a:xfrm>
            <a:off x="5890391" y="3811655"/>
            <a:ext cx="5424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accent3"/>
                </a:solidFill>
                <a:cs typeface="Arial" panose="020B0604020202020204" pitchFamily="34" charset="0"/>
                <a:sym typeface="Arial" panose="020B0604020202020204" pitchFamily="34" charset="0"/>
              </a:rPr>
              <a:t>张凌</a:t>
            </a:r>
            <a:endParaRPr lang="zh-CN" altLang="en-US" sz="1600" b="1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115" name="矩形 75">
            <a:extLst>
              <a:ext uri="{FF2B5EF4-FFF2-40B4-BE49-F238E27FC236}">
                <a16:creationId xmlns:a16="http://schemas.microsoft.com/office/drawing/2014/main" id="{05B376F4-5CB0-3147-86DF-EEA4AEEC16C9}"/>
              </a:ext>
            </a:extLst>
          </p:cNvPr>
          <p:cNvSpPr/>
          <p:nvPr/>
        </p:nvSpPr>
        <p:spPr>
          <a:xfrm>
            <a:off x="719544" y="2276338"/>
            <a:ext cx="1719876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PRD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、文档整合修改、会议纪要、各种</a:t>
            </a:r>
            <a:r>
              <a:rPr lang="en-US" altLang="zh-CN" sz="1200" b="1" dirty="0" err="1">
                <a:solidFill>
                  <a:srgbClr val="613620"/>
                </a:solidFill>
                <a:cs typeface="Arial" panose="020B0604020202020204" pitchFamily="34" charset="0"/>
              </a:rPr>
              <a:t>xmind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116" name="矩形 75">
            <a:extLst>
              <a:ext uri="{FF2B5EF4-FFF2-40B4-BE49-F238E27FC236}">
                <a16:creationId xmlns:a16="http://schemas.microsoft.com/office/drawing/2014/main" id="{4D6E421B-2444-5C44-8DAE-772B8F652FAF}"/>
              </a:ext>
            </a:extLst>
          </p:cNvPr>
          <p:cNvSpPr/>
          <p:nvPr/>
        </p:nvSpPr>
        <p:spPr>
          <a:xfrm>
            <a:off x="2619588" y="2278662"/>
            <a:ext cx="2053472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613620"/>
                </a:solidFill>
                <a:cs typeface="Arial" panose="020B0604020202020204" pitchFamily="34" charset="0"/>
              </a:rPr>
              <a:t>PRD</a:t>
            </a: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、用户调研、需求设计、界面原型、各种建议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117" name="矩形 75">
            <a:extLst>
              <a:ext uri="{FF2B5EF4-FFF2-40B4-BE49-F238E27FC236}">
                <a16:creationId xmlns:a16="http://schemas.microsoft.com/office/drawing/2014/main" id="{E48D919C-CD08-2C45-9D60-1BAF5F63D2DA}"/>
              </a:ext>
            </a:extLst>
          </p:cNvPr>
          <p:cNvSpPr/>
          <p:nvPr/>
        </p:nvSpPr>
        <p:spPr>
          <a:xfrm>
            <a:off x="4779522" y="2324213"/>
            <a:ext cx="1719876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运营方案、需求设计、界面原型、各种任务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118" name="矩形 75">
            <a:extLst>
              <a:ext uri="{FF2B5EF4-FFF2-40B4-BE49-F238E27FC236}">
                <a16:creationId xmlns:a16="http://schemas.microsoft.com/office/drawing/2014/main" id="{6121FC81-15FA-1F4C-8A5A-5934B20E7DA9}"/>
              </a:ext>
            </a:extLst>
          </p:cNvPr>
          <p:cNvSpPr/>
          <p:nvPr/>
        </p:nvSpPr>
        <p:spPr>
          <a:xfrm>
            <a:off x="6886261" y="2325062"/>
            <a:ext cx="1719877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需求设计、界面原型、各种任务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119" name="矩形 75">
            <a:extLst>
              <a:ext uri="{FF2B5EF4-FFF2-40B4-BE49-F238E27FC236}">
                <a16:creationId xmlns:a16="http://schemas.microsoft.com/office/drawing/2014/main" id="{13658BBE-01CD-6C49-833B-257F977F7AE4}"/>
              </a:ext>
            </a:extLst>
          </p:cNvPr>
          <p:cNvSpPr/>
          <p:nvPr/>
        </p:nvSpPr>
        <p:spPr>
          <a:xfrm>
            <a:off x="6778067" y="4185756"/>
            <a:ext cx="1817918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运营方案、需求设计、界面原型、各种任务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120" name="矩形 75">
            <a:extLst>
              <a:ext uri="{FF2B5EF4-FFF2-40B4-BE49-F238E27FC236}">
                <a16:creationId xmlns:a16="http://schemas.microsoft.com/office/drawing/2014/main" id="{BEC2B14A-D34D-4741-924A-54A57A08F57A}"/>
              </a:ext>
            </a:extLst>
          </p:cNvPr>
          <p:cNvSpPr/>
          <p:nvPr/>
        </p:nvSpPr>
        <p:spPr>
          <a:xfrm>
            <a:off x="4779522" y="4185756"/>
            <a:ext cx="1607663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竞品分析、需求设计、界面原型、各种任务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121" name="矩形 75">
            <a:extLst>
              <a:ext uri="{FF2B5EF4-FFF2-40B4-BE49-F238E27FC236}">
                <a16:creationId xmlns:a16="http://schemas.microsoft.com/office/drawing/2014/main" id="{00EA1CEC-F327-8344-B59B-A25655379A5E}"/>
              </a:ext>
            </a:extLst>
          </p:cNvPr>
          <p:cNvSpPr/>
          <p:nvPr/>
        </p:nvSpPr>
        <p:spPr>
          <a:xfrm>
            <a:off x="2765020" y="4185756"/>
            <a:ext cx="1578429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需求设计、界面原型、各种任务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122" name="矩形 75">
            <a:extLst>
              <a:ext uri="{FF2B5EF4-FFF2-40B4-BE49-F238E27FC236}">
                <a16:creationId xmlns:a16="http://schemas.microsoft.com/office/drawing/2014/main" id="{5F05E5F0-1C5B-6A4C-AC6D-3EED6640D0CA}"/>
              </a:ext>
            </a:extLst>
          </p:cNvPr>
          <p:cNvSpPr/>
          <p:nvPr/>
        </p:nvSpPr>
        <p:spPr>
          <a:xfrm>
            <a:off x="719544" y="4185756"/>
            <a:ext cx="1607663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竞品分析、需求设计、界面原型、各种任务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7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96440" y="655511"/>
            <a:ext cx="6618008" cy="405992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92275" y="812253"/>
            <a:ext cx="6169772" cy="3722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091204" y="2607278"/>
            <a:ext cx="5228478" cy="70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cs typeface="Arial" panose="020B0604020202020204" pitchFamily="34" charset="0"/>
              </a:rPr>
              <a:t>感谢老师！</a:t>
            </a:r>
            <a:endParaRPr lang="en-US" altLang="zh-CN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cs typeface="Arial" panose="020B0604020202020204" pitchFamily="34" charset="0"/>
              </a:rPr>
              <a:t>小</a:t>
            </a:r>
            <a:r>
              <a:rPr lang="en-US" altLang="zh-CN" sz="1400" kern="0" dirty="0">
                <a:solidFill>
                  <a:prstClr val="white"/>
                </a:solidFill>
                <a:cs typeface="Arial" panose="020B0604020202020204" pitchFamily="34" charset="0"/>
              </a:rPr>
              <a:t>Q</a:t>
            </a:r>
            <a:r>
              <a:rPr lang="zh-CN" altLang="en-US" sz="1400" kern="0" dirty="0">
                <a:solidFill>
                  <a:prstClr val="white"/>
                </a:solidFill>
                <a:cs typeface="Arial" panose="020B0604020202020204" pitchFamily="34" charset="0"/>
              </a:rPr>
              <a:t>辛苦！</a:t>
            </a:r>
            <a:endParaRPr lang="en-US" altLang="zh-CN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834376" y="3366454"/>
            <a:ext cx="1696325" cy="3516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C51729"/>
                </a:solidFill>
              </a:rPr>
              <a:t>第</a:t>
            </a:r>
            <a:r>
              <a:rPr lang="en-US" altLang="zh-CN" sz="1800" b="1" dirty="0">
                <a:solidFill>
                  <a:srgbClr val="C51729"/>
                </a:solidFill>
              </a:rPr>
              <a:t>8</a:t>
            </a:r>
            <a:r>
              <a:rPr lang="zh-CN" altLang="en-US" sz="1800" b="1" dirty="0">
                <a:solidFill>
                  <a:srgbClr val="C51729"/>
                </a:solidFill>
              </a:rPr>
              <a:t>组</a:t>
            </a:r>
            <a:r>
              <a:rPr lang="en-US" altLang="zh-CN" sz="1800" b="1" dirty="0">
                <a:solidFill>
                  <a:srgbClr val="C51729"/>
                </a:solidFill>
              </a:rPr>
              <a:t>-</a:t>
            </a:r>
            <a:r>
              <a:rPr lang="zh-CN" altLang="en-US" sz="1800" b="1" dirty="0">
                <a:solidFill>
                  <a:srgbClr val="C51729"/>
                </a:solidFill>
              </a:rPr>
              <a:t>国际组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81390" y="1737494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4400" b="1" dirty="0">
                <a:solidFill>
                  <a:prstClr val="white"/>
                </a:solidFill>
                <a:latin typeface="+mj-lt"/>
                <a:ea typeface="方正兰亭超细黑简体" panose="02000000000000000000" pitchFamily="2" charset="-122"/>
                <a:cs typeface="Arial" panose="020B0604020202020204" pitchFamily="34" charset="0"/>
              </a:rPr>
              <a:t>谢谢观看</a:t>
            </a:r>
          </a:p>
        </p:txBody>
      </p:sp>
      <p:grpSp>
        <p:nvGrpSpPr>
          <p:cNvPr id="31" name="组合 30"/>
          <p:cNvGrpSpPr/>
          <p:nvPr/>
        </p:nvGrpSpPr>
        <p:grpSpPr>
          <a:xfrm flipV="1">
            <a:off x="2639418" y="2506935"/>
            <a:ext cx="4132050" cy="45719"/>
            <a:chOff x="1239791" y="3373704"/>
            <a:chExt cx="5327375" cy="56535"/>
          </a:xfrm>
        </p:grpSpPr>
        <p:sp>
          <p:nvSpPr>
            <p:cNvPr id="32" name="矩形 31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1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97885"/>
            <a:ext cx="5486400" cy="2809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395288" y="2198437"/>
            <a:ext cx="2435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+mn-ea"/>
                <a:ea typeface="+mn-ea"/>
              </a:rPr>
              <a:t>01.</a:t>
            </a:r>
            <a:r>
              <a:rPr lang="zh-CN" altLang="en-US" sz="3200" b="1" dirty="0">
                <a:solidFill>
                  <a:prstClr val="white"/>
                </a:solidFill>
                <a:latin typeface="+mn-ea"/>
                <a:ea typeface="+mn-ea"/>
              </a:rPr>
              <a:t> 产品概述</a:t>
            </a:r>
            <a:endParaRPr lang="en-US" altLang="zh-CN" sz="32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E8D46FB0-CCE6-094F-824B-ECC650AD30A0}"/>
              </a:ext>
            </a:extLst>
          </p:cNvPr>
          <p:cNvSpPr/>
          <p:nvPr/>
        </p:nvSpPr>
        <p:spPr>
          <a:xfrm>
            <a:off x="395288" y="2783212"/>
            <a:ext cx="34520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产品简介、市场背景、产品规划</a:t>
            </a:r>
            <a:endParaRPr lang="en-US" altLang="zh-CN" sz="32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目前的优劣势？</a:t>
            </a:r>
            <a:endParaRPr lang="en-US" altLang="zh-CN" sz="14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什么样的策略？</a:t>
            </a:r>
            <a:endParaRPr lang="en-US" altLang="zh-CN" sz="1400" kern="0" dirty="0">
              <a:solidFill>
                <a:schemeClr val="bg1"/>
              </a:solidFill>
              <a:ea typeface="宋体" panose="02010600030101010101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2" t="14827" b="11751"/>
          <a:stretch/>
        </p:blipFill>
        <p:spPr>
          <a:xfrm>
            <a:off x="0" y="148513"/>
            <a:ext cx="9161929" cy="5181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5709" y="2155809"/>
            <a:ext cx="3816220" cy="20508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2400" dirty="0">
                <a:solidFill>
                  <a:srgbClr val="C51729"/>
                </a:solidFill>
              </a:rPr>
              <a:t>产品简介</a:t>
            </a:r>
          </a:p>
        </p:txBody>
      </p:sp>
      <p:sp>
        <p:nvSpPr>
          <p:cNvPr id="34" name="文本框 20"/>
          <p:cNvSpPr txBox="1">
            <a:spLocks noChangeArrowheads="1"/>
          </p:cNvSpPr>
          <p:nvPr/>
        </p:nvSpPr>
        <p:spPr bwMode="auto">
          <a:xfrm>
            <a:off x="6449541" y="1593091"/>
            <a:ext cx="1909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sym typeface="Arial" panose="020B0604020202020204" pitchFamily="34" charset="0"/>
              </a:rPr>
              <a:t>“标记我的生活”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148513"/>
            <a:ext cx="441434" cy="60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515786" y="2207552"/>
            <a:ext cx="3549176" cy="200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“小红书”是一款于</a:t>
            </a:r>
            <a:r>
              <a:rPr lang="en-US" altLang="zh-CN" sz="1200" b="1" dirty="0">
                <a:solidFill>
                  <a:schemeClr val="bg1"/>
                </a:solidFill>
                <a:latin typeface="+mn-lt"/>
              </a:rPr>
              <a:t>2014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年</a:t>
            </a:r>
            <a:r>
              <a:rPr lang="en-US" altLang="zh-CN" sz="1200" b="1" dirty="0">
                <a:solidFill>
                  <a:schemeClr val="bg1"/>
                </a:solidFill>
                <a:latin typeface="+mn-lt"/>
              </a:rPr>
              <a:t>3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月上线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，以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用户分享内容（</a:t>
            </a:r>
            <a:r>
              <a:rPr lang="en-US" altLang="zh-CN" sz="1200" b="1" dirty="0">
                <a:solidFill>
                  <a:schemeClr val="bg1"/>
                </a:solidFill>
                <a:latin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）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为定义的移动端</a:t>
            </a:r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APP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，用户通过小红书发布内容分享自己的生活，包括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旅游、购物、美食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等；同时小红书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支持在线海淘购物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，有别于传统的电商</a:t>
            </a:r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app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，小红书更注重购物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社区的建设和用户内容的质量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，是一款将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</a:rPr>
              <a:t>线下逛街体验移至线上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的，极具代表性的新型电商</a:t>
            </a:r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app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。</a:t>
            </a:r>
            <a:endParaRPr lang="vi-VN" altLang="zh-CN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0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V="1">
            <a:off x="-185195" y="5072906"/>
            <a:ext cx="9144000" cy="87086"/>
            <a:chOff x="1239791" y="3373704"/>
            <a:chExt cx="5327375" cy="56535"/>
          </a:xfrm>
        </p:grpSpPr>
        <p:sp>
          <p:nvSpPr>
            <p:cNvPr id="8" name="矩形 7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市场背景</a:t>
            </a:r>
          </a:p>
        </p:txBody>
      </p:sp>
      <p:sp>
        <p:nvSpPr>
          <p:cNvPr id="59" name="Freeform 12"/>
          <p:cNvSpPr>
            <a:spLocks noEditPoints="1"/>
          </p:cNvSpPr>
          <p:nvPr/>
        </p:nvSpPr>
        <p:spPr bwMode="auto">
          <a:xfrm>
            <a:off x="1875063" y="1619459"/>
            <a:ext cx="1096955" cy="1077891"/>
          </a:xfrm>
          <a:custGeom>
            <a:avLst/>
            <a:gdLst>
              <a:gd name="T0" fmla="*/ 314 w 316"/>
              <a:gd name="T1" fmla="*/ 137 h 310"/>
              <a:gd name="T2" fmla="*/ 274 w 316"/>
              <a:gd name="T3" fmla="*/ 101 h 310"/>
              <a:gd name="T4" fmla="*/ 296 w 316"/>
              <a:gd name="T5" fmla="*/ 78 h 310"/>
              <a:gd name="T6" fmla="*/ 274 w 316"/>
              <a:gd name="T7" fmla="*/ 49 h 310"/>
              <a:gd name="T8" fmla="*/ 220 w 316"/>
              <a:gd name="T9" fmla="*/ 43 h 310"/>
              <a:gd name="T10" fmla="*/ 224 w 316"/>
              <a:gd name="T11" fmla="*/ 12 h 310"/>
              <a:gd name="T12" fmla="*/ 191 w 316"/>
              <a:gd name="T13" fmla="*/ 1 h 310"/>
              <a:gd name="T14" fmla="*/ 143 w 316"/>
              <a:gd name="T15" fmla="*/ 28 h 310"/>
              <a:gd name="T16" fmla="*/ 128 w 316"/>
              <a:gd name="T17" fmla="*/ 0 h 310"/>
              <a:gd name="T18" fmla="*/ 94 w 316"/>
              <a:gd name="T19" fmla="*/ 11 h 310"/>
              <a:gd name="T20" fmla="*/ 71 w 316"/>
              <a:gd name="T21" fmla="*/ 61 h 310"/>
              <a:gd name="T22" fmla="*/ 43 w 316"/>
              <a:gd name="T23" fmla="*/ 47 h 310"/>
              <a:gd name="T24" fmla="*/ 22 w 316"/>
              <a:gd name="T25" fmla="*/ 77 h 310"/>
              <a:gd name="T26" fmla="*/ 33 w 316"/>
              <a:gd name="T27" fmla="*/ 130 h 310"/>
              <a:gd name="T28" fmla="*/ 2 w 316"/>
              <a:gd name="T29" fmla="*/ 136 h 310"/>
              <a:gd name="T30" fmla="*/ 1 w 316"/>
              <a:gd name="T31" fmla="*/ 172 h 310"/>
              <a:gd name="T32" fmla="*/ 32 w 316"/>
              <a:gd name="T33" fmla="*/ 179 h 310"/>
              <a:gd name="T34" fmla="*/ 21 w 316"/>
              <a:gd name="T35" fmla="*/ 232 h 310"/>
              <a:gd name="T36" fmla="*/ 42 w 316"/>
              <a:gd name="T37" fmla="*/ 261 h 310"/>
              <a:gd name="T38" fmla="*/ 70 w 316"/>
              <a:gd name="T39" fmla="*/ 248 h 310"/>
              <a:gd name="T40" fmla="*/ 92 w 316"/>
              <a:gd name="T41" fmla="*/ 298 h 310"/>
              <a:gd name="T42" fmla="*/ 126 w 316"/>
              <a:gd name="T43" fmla="*/ 309 h 310"/>
              <a:gd name="T44" fmla="*/ 142 w 316"/>
              <a:gd name="T45" fmla="*/ 282 h 310"/>
              <a:gd name="T46" fmla="*/ 189 w 316"/>
              <a:gd name="T47" fmla="*/ 309 h 310"/>
              <a:gd name="T48" fmla="*/ 223 w 316"/>
              <a:gd name="T49" fmla="*/ 299 h 310"/>
              <a:gd name="T50" fmla="*/ 220 w 316"/>
              <a:gd name="T51" fmla="*/ 267 h 310"/>
              <a:gd name="T52" fmla="*/ 274 w 316"/>
              <a:gd name="T53" fmla="*/ 261 h 310"/>
              <a:gd name="T54" fmla="*/ 295 w 316"/>
              <a:gd name="T55" fmla="*/ 233 h 310"/>
              <a:gd name="T56" fmla="*/ 274 w 316"/>
              <a:gd name="T57" fmla="*/ 209 h 310"/>
              <a:gd name="T58" fmla="*/ 314 w 316"/>
              <a:gd name="T59" fmla="*/ 173 h 310"/>
              <a:gd name="T60" fmla="*/ 316 w 316"/>
              <a:gd name="T61" fmla="*/ 155 h 310"/>
              <a:gd name="T62" fmla="*/ 158 w 316"/>
              <a:gd name="T63" fmla="*/ 248 h 310"/>
              <a:gd name="T64" fmla="*/ 158 w 316"/>
              <a:gd name="T65" fmla="*/ 62 h 310"/>
              <a:gd name="T66" fmla="*/ 158 w 316"/>
              <a:gd name="T67" fmla="*/ 248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6" h="310">
                <a:moveTo>
                  <a:pt x="315" y="137"/>
                </a:moveTo>
                <a:cubicBezTo>
                  <a:pt x="314" y="137"/>
                  <a:pt x="314" y="137"/>
                  <a:pt x="314" y="137"/>
                </a:cubicBezTo>
                <a:cubicBezTo>
                  <a:pt x="284" y="131"/>
                  <a:pt x="284" y="131"/>
                  <a:pt x="284" y="131"/>
                </a:cubicBezTo>
                <a:cubicBezTo>
                  <a:pt x="274" y="101"/>
                  <a:pt x="274" y="101"/>
                  <a:pt x="274" y="101"/>
                </a:cubicBezTo>
                <a:cubicBezTo>
                  <a:pt x="295" y="78"/>
                  <a:pt x="295" y="78"/>
                  <a:pt x="295" y="78"/>
                </a:cubicBezTo>
                <a:cubicBezTo>
                  <a:pt x="296" y="78"/>
                  <a:pt x="296" y="78"/>
                  <a:pt x="296" y="78"/>
                </a:cubicBezTo>
                <a:cubicBezTo>
                  <a:pt x="290" y="67"/>
                  <a:pt x="282" y="57"/>
                  <a:pt x="274" y="48"/>
                </a:cubicBezTo>
                <a:cubicBezTo>
                  <a:pt x="274" y="49"/>
                  <a:pt x="274" y="49"/>
                  <a:pt x="274" y="49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20" y="43"/>
                  <a:pt x="220" y="43"/>
                  <a:pt x="220" y="43"/>
                </a:cubicBezTo>
                <a:cubicBezTo>
                  <a:pt x="223" y="12"/>
                  <a:pt x="223" y="12"/>
                  <a:pt x="223" y="12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13" y="7"/>
                  <a:pt x="202" y="3"/>
                  <a:pt x="190" y="0"/>
                </a:cubicBezTo>
                <a:cubicBezTo>
                  <a:pt x="191" y="1"/>
                  <a:pt x="191" y="1"/>
                  <a:pt x="191" y="1"/>
                </a:cubicBezTo>
                <a:cubicBezTo>
                  <a:pt x="175" y="28"/>
                  <a:pt x="175" y="28"/>
                  <a:pt x="175" y="28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0"/>
                  <a:pt x="128" y="0"/>
                  <a:pt x="128" y="0"/>
                </a:cubicBezTo>
                <a:cubicBezTo>
                  <a:pt x="116" y="2"/>
                  <a:pt x="104" y="6"/>
                  <a:pt x="93" y="11"/>
                </a:cubicBezTo>
                <a:cubicBezTo>
                  <a:pt x="94" y="11"/>
                  <a:pt x="94" y="11"/>
                  <a:pt x="94" y="11"/>
                </a:cubicBezTo>
                <a:cubicBezTo>
                  <a:pt x="97" y="43"/>
                  <a:pt x="97" y="43"/>
                  <a:pt x="97" y="43"/>
                </a:cubicBezTo>
                <a:cubicBezTo>
                  <a:pt x="71" y="61"/>
                  <a:pt x="71" y="61"/>
                  <a:pt x="71" y="61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47"/>
                  <a:pt x="43" y="47"/>
                  <a:pt x="43" y="47"/>
                </a:cubicBezTo>
                <a:cubicBezTo>
                  <a:pt x="34" y="56"/>
                  <a:pt x="27" y="66"/>
                  <a:pt x="21" y="77"/>
                </a:cubicBezTo>
                <a:cubicBezTo>
                  <a:pt x="22" y="77"/>
                  <a:pt x="22" y="77"/>
                  <a:pt x="22" y="77"/>
                </a:cubicBezTo>
                <a:cubicBezTo>
                  <a:pt x="43" y="100"/>
                  <a:pt x="43" y="100"/>
                  <a:pt x="43" y="100"/>
                </a:cubicBezTo>
                <a:cubicBezTo>
                  <a:pt x="33" y="130"/>
                  <a:pt x="33" y="130"/>
                  <a:pt x="33" y="130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1" y="142"/>
                  <a:pt x="0" y="148"/>
                  <a:pt x="0" y="155"/>
                </a:cubicBezTo>
                <a:cubicBezTo>
                  <a:pt x="0" y="161"/>
                  <a:pt x="1" y="167"/>
                  <a:pt x="1" y="172"/>
                </a:cubicBezTo>
                <a:cubicBezTo>
                  <a:pt x="2" y="172"/>
                  <a:pt x="2" y="172"/>
                  <a:pt x="2" y="172"/>
                </a:cubicBezTo>
                <a:cubicBezTo>
                  <a:pt x="32" y="179"/>
                  <a:pt x="32" y="179"/>
                  <a:pt x="32" y="179"/>
                </a:cubicBezTo>
                <a:cubicBezTo>
                  <a:pt x="42" y="208"/>
                  <a:pt x="42" y="208"/>
                  <a:pt x="42" y="208"/>
                </a:cubicBezTo>
                <a:cubicBezTo>
                  <a:pt x="21" y="232"/>
                  <a:pt x="21" y="232"/>
                  <a:pt x="21" y="232"/>
                </a:cubicBezTo>
                <a:cubicBezTo>
                  <a:pt x="20" y="232"/>
                  <a:pt x="20" y="232"/>
                  <a:pt x="20" y="232"/>
                </a:cubicBezTo>
                <a:cubicBezTo>
                  <a:pt x="26" y="242"/>
                  <a:pt x="33" y="252"/>
                  <a:pt x="42" y="261"/>
                </a:cubicBezTo>
                <a:cubicBezTo>
                  <a:pt x="42" y="261"/>
                  <a:pt x="42" y="261"/>
                  <a:pt x="42" y="261"/>
                </a:cubicBezTo>
                <a:cubicBezTo>
                  <a:pt x="70" y="248"/>
                  <a:pt x="70" y="248"/>
                  <a:pt x="70" y="248"/>
                </a:cubicBezTo>
                <a:cubicBezTo>
                  <a:pt x="96" y="267"/>
                  <a:pt x="96" y="267"/>
                  <a:pt x="96" y="267"/>
                </a:cubicBezTo>
                <a:cubicBezTo>
                  <a:pt x="92" y="298"/>
                  <a:pt x="92" y="298"/>
                  <a:pt x="92" y="298"/>
                </a:cubicBezTo>
                <a:cubicBezTo>
                  <a:pt x="92" y="298"/>
                  <a:pt x="92" y="298"/>
                  <a:pt x="92" y="298"/>
                </a:cubicBezTo>
                <a:cubicBezTo>
                  <a:pt x="103" y="303"/>
                  <a:pt x="114" y="307"/>
                  <a:pt x="126" y="309"/>
                </a:cubicBezTo>
                <a:cubicBezTo>
                  <a:pt x="126" y="309"/>
                  <a:pt x="126" y="309"/>
                  <a:pt x="126" y="309"/>
                </a:cubicBezTo>
                <a:cubicBezTo>
                  <a:pt x="142" y="282"/>
                  <a:pt x="142" y="282"/>
                  <a:pt x="142" y="282"/>
                </a:cubicBezTo>
                <a:cubicBezTo>
                  <a:pt x="173" y="282"/>
                  <a:pt x="173" y="282"/>
                  <a:pt x="173" y="282"/>
                </a:cubicBezTo>
                <a:cubicBezTo>
                  <a:pt x="189" y="309"/>
                  <a:pt x="189" y="309"/>
                  <a:pt x="189" y="309"/>
                </a:cubicBezTo>
                <a:cubicBezTo>
                  <a:pt x="189" y="310"/>
                  <a:pt x="189" y="310"/>
                  <a:pt x="189" y="310"/>
                </a:cubicBezTo>
                <a:cubicBezTo>
                  <a:pt x="201" y="307"/>
                  <a:pt x="212" y="304"/>
                  <a:pt x="223" y="299"/>
                </a:cubicBezTo>
                <a:cubicBezTo>
                  <a:pt x="223" y="298"/>
                  <a:pt x="223" y="298"/>
                  <a:pt x="223" y="298"/>
                </a:cubicBezTo>
                <a:cubicBezTo>
                  <a:pt x="220" y="267"/>
                  <a:pt x="220" y="267"/>
                  <a:pt x="220" y="267"/>
                </a:cubicBezTo>
                <a:cubicBezTo>
                  <a:pt x="245" y="249"/>
                  <a:pt x="245" y="249"/>
                  <a:pt x="245" y="249"/>
                </a:cubicBezTo>
                <a:cubicBezTo>
                  <a:pt x="274" y="261"/>
                  <a:pt x="274" y="261"/>
                  <a:pt x="274" y="261"/>
                </a:cubicBezTo>
                <a:cubicBezTo>
                  <a:pt x="274" y="262"/>
                  <a:pt x="274" y="262"/>
                  <a:pt x="274" y="262"/>
                </a:cubicBezTo>
                <a:cubicBezTo>
                  <a:pt x="282" y="253"/>
                  <a:pt x="289" y="243"/>
                  <a:pt x="295" y="233"/>
                </a:cubicBezTo>
                <a:cubicBezTo>
                  <a:pt x="295" y="233"/>
                  <a:pt x="295" y="233"/>
                  <a:pt x="295" y="233"/>
                </a:cubicBezTo>
                <a:cubicBezTo>
                  <a:pt x="274" y="209"/>
                  <a:pt x="274" y="209"/>
                  <a:pt x="274" y="209"/>
                </a:cubicBezTo>
                <a:cubicBezTo>
                  <a:pt x="284" y="179"/>
                  <a:pt x="284" y="179"/>
                  <a:pt x="284" y="179"/>
                </a:cubicBezTo>
                <a:cubicBezTo>
                  <a:pt x="314" y="173"/>
                  <a:pt x="314" y="173"/>
                  <a:pt x="314" y="173"/>
                </a:cubicBezTo>
                <a:cubicBezTo>
                  <a:pt x="315" y="173"/>
                  <a:pt x="315" y="173"/>
                  <a:pt x="315" y="173"/>
                </a:cubicBezTo>
                <a:cubicBezTo>
                  <a:pt x="315" y="167"/>
                  <a:pt x="316" y="161"/>
                  <a:pt x="316" y="155"/>
                </a:cubicBezTo>
                <a:cubicBezTo>
                  <a:pt x="316" y="149"/>
                  <a:pt x="315" y="143"/>
                  <a:pt x="315" y="137"/>
                </a:cubicBezTo>
                <a:close/>
                <a:moveTo>
                  <a:pt x="158" y="248"/>
                </a:moveTo>
                <a:cubicBezTo>
                  <a:pt x="107" y="248"/>
                  <a:pt x="65" y="206"/>
                  <a:pt x="65" y="155"/>
                </a:cubicBezTo>
                <a:cubicBezTo>
                  <a:pt x="65" y="103"/>
                  <a:pt x="107" y="62"/>
                  <a:pt x="158" y="62"/>
                </a:cubicBezTo>
                <a:cubicBezTo>
                  <a:pt x="210" y="62"/>
                  <a:pt x="251" y="103"/>
                  <a:pt x="251" y="155"/>
                </a:cubicBezTo>
                <a:cubicBezTo>
                  <a:pt x="251" y="206"/>
                  <a:pt x="210" y="248"/>
                  <a:pt x="158" y="248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Freeform 13"/>
          <p:cNvSpPr>
            <a:spLocks noEditPoints="1"/>
          </p:cNvSpPr>
          <p:nvPr/>
        </p:nvSpPr>
        <p:spPr bwMode="auto">
          <a:xfrm>
            <a:off x="2639119" y="2154738"/>
            <a:ext cx="1412257" cy="1438654"/>
          </a:xfrm>
          <a:custGeom>
            <a:avLst/>
            <a:gdLst>
              <a:gd name="T0" fmla="*/ 404 w 407"/>
              <a:gd name="T1" fmla="*/ 254 h 414"/>
              <a:gd name="T2" fmla="*/ 370 w 407"/>
              <a:gd name="T3" fmla="*/ 192 h 414"/>
              <a:gd name="T4" fmla="*/ 407 w 407"/>
              <a:gd name="T5" fmla="*/ 172 h 414"/>
              <a:gd name="T6" fmla="*/ 393 w 407"/>
              <a:gd name="T7" fmla="*/ 127 h 414"/>
              <a:gd name="T8" fmla="*/ 329 w 407"/>
              <a:gd name="T9" fmla="*/ 96 h 414"/>
              <a:gd name="T10" fmla="*/ 347 w 407"/>
              <a:gd name="T11" fmla="*/ 59 h 414"/>
              <a:gd name="T12" fmla="*/ 311 w 407"/>
              <a:gd name="T13" fmla="*/ 32 h 414"/>
              <a:gd name="T14" fmla="*/ 241 w 407"/>
              <a:gd name="T15" fmla="*/ 44 h 414"/>
              <a:gd name="T16" fmla="*/ 234 w 407"/>
              <a:gd name="T17" fmla="*/ 3 h 414"/>
              <a:gd name="T18" fmla="*/ 187 w 407"/>
              <a:gd name="T19" fmla="*/ 2 h 414"/>
              <a:gd name="T20" fmla="*/ 137 w 407"/>
              <a:gd name="T21" fmla="*/ 53 h 414"/>
              <a:gd name="T22" fmla="*/ 108 w 407"/>
              <a:gd name="T23" fmla="*/ 24 h 414"/>
              <a:gd name="T24" fmla="*/ 69 w 407"/>
              <a:gd name="T25" fmla="*/ 51 h 414"/>
              <a:gd name="T26" fmla="*/ 59 w 407"/>
              <a:gd name="T27" fmla="*/ 122 h 414"/>
              <a:gd name="T28" fmla="*/ 18 w 407"/>
              <a:gd name="T29" fmla="*/ 115 h 414"/>
              <a:gd name="T30" fmla="*/ 2 w 407"/>
              <a:gd name="T31" fmla="*/ 160 h 414"/>
              <a:gd name="T32" fmla="*/ 38 w 407"/>
              <a:gd name="T33" fmla="*/ 182 h 414"/>
              <a:gd name="T34" fmla="*/ 0 w 407"/>
              <a:gd name="T35" fmla="*/ 242 h 414"/>
              <a:gd name="T36" fmla="*/ 13 w 407"/>
              <a:gd name="T37" fmla="*/ 288 h 414"/>
              <a:gd name="T38" fmla="*/ 54 w 407"/>
              <a:gd name="T39" fmla="*/ 284 h 414"/>
              <a:gd name="T40" fmla="*/ 59 w 407"/>
              <a:gd name="T41" fmla="*/ 355 h 414"/>
              <a:gd name="T42" fmla="*/ 96 w 407"/>
              <a:gd name="T43" fmla="*/ 384 h 414"/>
              <a:gd name="T44" fmla="*/ 128 w 407"/>
              <a:gd name="T45" fmla="*/ 357 h 414"/>
              <a:gd name="T46" fmla="*/ 174 w 407"/>
              <a:gd name="T47" fmla="*/ 411 h 414"/>
              <a:gd name="T48" fmla="*/ 221 w 407"/>
              <a:gd name="T49" fmla="*/ 413 h 414"/>
              <a:gd name="T50" fmla="*/ 230 w 407"/>
              <a:gd name="T51" fmla="*/ 373 h 414"/>
              <a:gd name="T52" fmla="*/ 299 w 407"/>
              <a:gd name="T53" fmla="*/ 390 h 414"/>
              <a:gd name="T54" fmla="*/ 339 w 407"/>
              <a:gd name="T55" fmla="*/ 363 h 414"/>
              <a:gd name="T56" fmla="*/ 322 w 407"/>
              <a:gd name="T57" fmla="*/ 325 h 414"/>
              <a:gd name="T58" fmla="*/ 388 w 407"/>
              <a:gd name="T59" fmla="*/ 298 h 414"/>
              <a:gd name="T60" fmla="*/ 398 w 407"/>
              <a:gd name="T61" fmla="*/ 276 h 414"/>
              <a:gd name="T62" fmla="*/ 162 w 407"/>
              <a:gd name="T63" fmla="*/ 322 h 414"/>
              <a:gd name="T64" fmla="*/ 244 w 407"/>
              <a:gd name="T65" fmla="*/ 92 h 414"/>
              <a:gd name="T66" fmla="*/ 162 w 407"/>
              <a:gd name="T67" fmla="*/ 32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07" h="414">
                <a:moveTo>
                  <a:pt x="404" y="254"/>
                </a:moveTo>
                <a:cubicBezTo>
                  <a:pt x="404" y="254"/>
                  <a:pt x="404" y="254"/>
                  <a:pt x="404" y="254"/>
                </a:cubicBezTo>
                <a:cubicBezTo>
                  <a:pt x="369" y="233"/>
                  <a:pt x="369" y="233"/>
                  <a:pt x="369" y="233"/>
                </a:cubicBezTo>
                <a:cubicBezTo>
                  <a:pt x="370" y="192"/>
                  <a:pt x="370" y="192"/>
                  <a:pt x="370" y="192"/>
                </a:cubicBezTo>
                <a:cubicBezTo>
                  <a:pt x="406" y="172"/>
                  <a:pt x="406" y="172"/>
                  <a:pt x="406" y="172"/>
                </a:cubicBezTo>
                <a:cubicBezTo>
                  <a:pt x="407" y="172"/>
                  <a:pt x="407" y="172"/>
                  <a:pt x="407" y="172"/>
                </a:cubicBezTo>
                <a:cubicBezTo>
                  <a:pt x="404" y="157"/>
                  <a:pt x="399" y="141"/>
                  <a:pt x="393" y="127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352" y="130"/>
                  <a:pt x="352" y="130"/>
                  <a:pt x="352" y="130"/>
                </a:cubicBezTo>
                <a:cubicBezTo>
                  <a:pt x="329" y="96"/>
                  <a:pt x="329" y="96"/>
                  <a:pt x="329" y="96"/>
                </a:cubicBezTo>
                <a:cubicBezTo>
                  <a:pt x="346" y="59"/>
                  <a:pt x="346" y="59"/>
                  <a:pt x="346" y="59"/>
                </a:cubicBezTo>
                <a:cubicBezTo>
                  <a:pt x="347" y="59"/>
                  <a:pt x="347" y="59"/>
                  <a:pt x="347" y="59"/>
                </a:cubicBezTo>
                <a:cubicBezTo>
                  <a:pt x="336" y="49"/>
                  <a:pt x="324" y="39"/>
                  <a:pt x="311" y="31"/>
                </a:cubicBezTo>
                <a:cubicBezTo>
                  <a:pt x="311" y="32"/>
                  <a:pt x="311" y="32"/>
                  <a:pt x="311" y="32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33" y="4"/>
                  <a:pt x="233" y="4"/>
                  <a:pt x="233" y="4"/>
                </a:cubicBezTo>
                <a:cubicBezTo>
                  <a:pt x="234" y="3"/>
                  <a:pt x="234" y="3"/>
                  <a:pt x="234" y="3"/>
                </a:cubicBezTo>
                <a:cubicBezTo>
                  <a:pt x="218" y="1"/>
                  <a:pt x="202" y="0"/>
                  <a:pt x="186" y="2"/>
                </a:cubicBezTo>
                <a:cubicBezTo>
                  <a:pt x="187" y="2"/>
                  <a:pt x="187" y="2"/>
                  <a:pt x="187" y="2"/>
                </a:cubicBezTo>
                <a:cubicBezTo>
                  <a:pt x="177" y="42"/>
                  <a:pt x="177" y="42"/>
                  <a:pt x="177" y="42"/>
                </a:cubicBezTo>
                <a:cubicBezTo>
                  <a:pt x="137" y="53"/>
                  <a:pt x="137" y="53"/>
                  <a:pt x="137" y="53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94" y="32"/>
                  <a:pt x="81" y="40"/>
                  <a:pt x="68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85" y="89"/>
                  <a:pt x="85" y="89"/>
                  <a:pt x="85" y="89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5" y="123"/>
                  <a:pt x="11" y="130"/>
                  <a:pt x="9" y="138"/>
                </a:cubicBezTo>
                <a:cubicBezTo>
                  <a:pt x="6" y="146"/>
                  <a:pt x="4" y="153"/>
                  <a:pt x="2" y="160"/>
                </a:cubicBezTo>
                <a:cubicBezTo>
                  <a:pt x="3" y="160"/>
                  <a:pt x="3" y="160"/>
                  <a:pt x="3" y="160"/>
                </a:cubicBezTo>
                <a:cubicBezTo>
                  <a:pt x="38" y="182"/>
                  <a:pt x="38" y="182"/>
                  <a:pt x="38" y="182"/>
                </a:cubicBezTo>
                <a:cubicBezTo>
                  <a:pt x="36" y="223"/>
                  <a:pt x="36" y="223"/>
                  <a:pt x="36" y="223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2" y="257"/>
                  <a:pt x="7" y="273"/>
                  <a:pt x="13" y="288"/>
                </a:cubicBezTo>
                <a:cubicBezTo>
                  <a:pt x="13" y="287"/>
                  <a:pt x="13" y="287"/>
                  <a:pt x="13" y="287"/>
                </a:cubicBezTo>
                <a:cubicBezTo>
                  <a:pt x="54" y="284"/>
                  <a:pt x="54" y="284"/>
                  <a:pt x="54" y="284"/>
                </a:cubicBezTo>
                <a:cubicBezTo>
                  <a:pt x="77" y="318"/>
                  <a:pt x="77" y="318"/>
                  <a:pt x="77" y="318"/>
                </a:cubicBezTo>
                <a:cubicBezTo>
                  <a:pt x="59" y="355"/>
                  <a:pt x="59" y="355"/>
                  <a:pt x="59" y="355"/>
                </a:cubicBezTo>
                <a:cubicBezTo>
                  <a:pt x="59" y="355"/>
                  <a:pt x="59" y="355"/>
                  <a:pt x="59" y="355"/>
                </a:cubicBezTo>
                <a:cubicBezTo>
                  <a:pt x="70" y="366"/>
                  <a:pt x="83" y="376"/>
                  <a:pt x="96" y="384"/>
                </a:cubicBezTo>
                <a:cubicBezTo>
                  <a:pt x="96" y="383"/>
                  <a:pt x="96" y="383"/>
                  <a:pt x="96" y="383"/>
                </a:cubicBezTo>
                <a:cubicBezTo>
                  <a:pt x="128" y="357"/>
                  <a:pt x="128" y="357"/>
                  <a:pt x="128" y="357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74" y="411"/>
                  <a:pt x="174" y="411"/>
                  <a:pt x="174" y="411"/>
                </a:cubicBezTo>
                <a:cubicBezTo>
                  <a:pt x="173" y="412"/>
                  <a:pt x="173" y="412"/>
                  <a:pt x="173" y="412"/>
                </a:cubicBezTo>
                <a:cubicBezTo>
                  <a:pt x="189" y="414"/>
                  <a:pt x="205" y="414"/>
                  <a:pt x="221" y="413"/>
                </a:cubicBezTo>
                <a:cubicBezTo>
                  <a:pt x="220" y="413"/>
                  <a:pt x="220" y="413"/>
                  <a:pt x="220" y="413"/>
                </a:cubicBezTo>
                <a:cubicBezTo>
                  <a:pt x="230" y="373"/>
                  <a:pt x="230" y="373"/>
                  <a:pt x="230" y="373"/>
                </a:cubicBezTo>
                <a:cubicBezTo>
                  <a:pt x="270" y="361"/>
                  <a:pt x="270" y="361"/>
                  <a:pt x="270" y="361"/>
                </a:cubicBezTo>
                <a:cubicBezTo>
                  <a:pt x="299" y="390"/>
                  <a:pt x="299" y="390"/>
                  <a:pt x="299" y="390"/>
                </a:cubicBezTo>
                <a:cubicBezTo>
                  <a:pt x="299" y="390"/>
                  <a:pt x="299" y="390"/>
                  <a:pt x="299" y="390"/>
                </a:cubicBezTo>
                <a:cubicBezTo>
                  <a:pt x="313" y="383"/>
                  <a:pt x="326" y="374"/>
                  <a:pt x="339" y="363"/>
                </a:cubicBezTo>
                <a:cubicBezTo>
                  <a:pt x="338" y="363"/>
                  <a:pt x="338" y="363"/>
                  <a:pt x="338" y="363"/>
                </a:cubicBezTo>
                <a:cubicBezTo>
                  <a:pt x="322" y="325"/>
                  <a:pt x="322" y="325"/>
                  <a:pt x="322" y="325"/>
                </a:cubicBezTo>
                <a:cubicBezTo>
                  <a:pt x="347" y="293"/>
                  <a:pt x="347" y="293"/>
                  <a:pt x="347" y="293"/>
                </a:cubicBezTo>
                <a:cubicBezTo>
                  <a:pt x="388" y="298"/>
                  <a:pt x="388" y="298"/>
                  <a:pt x="388" y="298"/>
                </a:cubicBezTo>
                <a:cubicBezTo>
                  <a:pt x="388" y="299"/>
                  <a:pt x="388" y="299"/>
                  <a:pt x="388" y="299"/>
                </a:cubicBezTo>
                <a:cubicBezTo>
                  <a:pt x="392" y="292"/>
                  <a:pt x="395" y="284"/>
                  <a:pt x="398" y="276"/>
                </a:cubicBezTo>
                <a:cubicBezTo>
                  <a:pt x="400" y="269"/>
                  <a:pt x="403" y="261"/>
                  <a:pt x="404" y="254"/>
                </a:cubicBezTo>
                <a:close/>
                <a:moveTo>
                  <a:pt x="162" y="322"/>
                </a:moveTo>
                <a:cubicBezTo>
                  <a:pt x="99" y="300"/>
                  <a:pt x="66" y="230"/>
                  <a:pt x="88" y="166"/>
                </a:cubicBezTo>
                <a:cubicBezTo>
                  <a:pt x="111" y="103"/>
                  <a:pt x="181" y="70"/>
                  <a:pt x="244" y="92"/>
                </a:cubicBezTo>
                <a:cubicBezTo>
                  <a:pt x="308" y="115"/>
                  <a:pt x="341" y="185"/>
                  <a:pt x="318" y="248"/>
                </a:cubicBezTo>
                <a:cubicBezTo>
                  <a:pt x="296" y="312"/>
                  <a:pt x="226" y="345"/>
                  <a:pt x="162" y="32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Freeform 14"/>
          <p:cNvSpPr>
            <a:spLocks noEditPoints="1"/>
          </p:cNvSpPr>
          <p:nvPr/>
        </p:nvSpPr>
        <p:spPr bwMode="auto">
          <a:xfrm>
            <a:off x="3695012" y="1040184"/>
            <a:ext cx="1831681" cy="1802351"/>
          </a:xfrm>
          <a:custGeom>
            <a:avLst/>
            <a:gdLst>
              <a:gd name="T0" fmla="*/ 497 w 528"/>
              <a:gd name="T1" fmla="*/ 380 h 519"/>
              <a:gd name="T2" fmla="*/ 475 w 528"/>
              <a:gd name="T3" fmla="*/ 292 h 519"/>
              <a:gd name="T4" fmla="*/ 527 w 528"/>
              <a:gd name="T5" fmla="*/ 280 h 519"/>
              <a:gd name="T6" fmla="*/ 524 w 528"/>
              <a:gd name="T7" fmla="*/ 220 h 519"/>
              <a:gd name="T8" fmla="*/ 454 w 528"/>
              <a:gd name="T9" fmla="*/ 161 h 519"/>
              <a:gd name="T10" fmla="*/ 488 w 528"/>
              <a:gd name="T11" fmla="*/ 121 h 519"/>
              <a:gd name="T12" fmla="*/ 452 w 528"/>
              <a:gd name="T13" fmla="*/ 76 h 519"/>
              <a:gd name="T14" fmla="*/ 361 w 528"/>
              <a:gd name="T15" fmla="*/ 69 h 519"/>
              <a:gd name="T16" fmla="*/ 366 w 528"/>
              <a:gd name="T17" fmla="*/ 16 h 519"/>
              <a:gd name="T18" fmla="*/ 308 w 528"/>
              <a:gd name="T19" fmla="*/ 0 h 519"/>
              <a:gd name="T20" fmla="*/ 231 w 528"/>
              <a:gd name="T21" fmla="*/ 48 h 519"/>
              <a:gd name="T22" fmla="*/ 204 w 528"/>
              <a:gd name="T23" fmla="*/ 3 h 519"/>
              <a:gd name="T24" fmla="*/ 147 w 528"/>
              <a:gd name="T25" fmla="*/ 24 h 519"/>
              <a:gd name="T26" fmla="*/ 113 w 528"/>
              <a:gd name="T27" fmla="*/ 108 h 519"/>
              <a:gd name="T28" fmla="*/ 65 w 528"/>
              <a:gd name="T29" fmla="*/ 88 h 519"/>
              <a:gd name="T30" fmla="*/ 30 w 528"/>
              <a:gd name="T31" fmla="*/ 138 h 519"/>
              <a:gd name="T32" fmla="*/ 68 w 528"/>
              <a:gd name="T33" fmla="*/ 175 h 519"/>
              <a:gd name="T34" fmla="*/ 2 w 528"/>
              <a:gd name="T35" fmla="*/ 238 h 519"/>
              <a:gd name="T36" fmla="*/ 4 w 528"/>
              <a:gd name="T37" fmla="*/ 299 h 519"/>
              <a:gd name="T38" fmla="*/ 56 w 528"/>
              <a:gd name="T39" fmla="*/ 307 h 519"/>
              <a:gd name="T40" fmla="*/ 40 w 528"/>
              <a:gd name="T41" fmla="*/ 396 h 519"/>
              <a:gd name="T42" fmla="*/ 77 w 528"/>
              <a:gd name="T43" fmla="*/ 444 h 519"/>
              <a:gd name="T44" fmla="*/ 124 w 528"/>
              <a:gd name="T45" fmla="*/ 420 h 519"/>
              <a:gd name="T46" fmla="*/ 164 w 528"/>
              <a:gd name="T47" fmla="*/ 502 h 519"/>
              <a:gd name="T48" fmla="*/ 221 w 528"/>
              <a:gd name="T49" fmla="*/ 519 h 519"/>
              <a:gd name="T50" fmla="*/ 246 w 528"/>
              <a:gd name="T51" fmla="*/ 472 h 519"/>
              <a:gd name="T52" fmla="*/ 326 w 528"/>
              <a:gd name="T53" fmla="*/ 514 h 519"/>
              <a:gd name="T54" fmla="*/ 383 w 528"/>
              <a:gd name="T55" fmla="*/ 494 h 519"/>
              <a:gd name="T56" fmla="*/ 374 w 528"/>
              <a:gd name="T57" fmla="*/ 442 h 519"/>
              <a:gd name="T58" fmla="*/ 464 w 528"/>
              <a:gd name="T59" fmla="*/ 429 h 519"/>
              <a:gd name="T60" fmla="*/ 483 w 528"/>
              <a:gd name="T61" fmla="*/ 406 h 519"/>
              <a:gd name="T62" fmla="*/ 178 w 528"/>
              <a:gd name="T63" fmla="*/ 389 h 519"/>
              <a:gd name="T64" fmla="*/ 351 w 528"/>
              <a:gd name="T65" fmla="*/ 130 h 519"/>
              <a:gd name="T66" fmla="*/ 178 w 528"/>
              <a:gd name="T67" fmla="*/ 38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28" h="519">
                <a:moveTo>
                  <a:pt x="498" y="380"/>
                </a:moveTo>
                <a:cubicBezTo>
                  <a:pt x="497" y="380"/>
                  <a:pt x="497" y="380"/>
                  <a:pt x="497" y="380"/>
                </a:cubicBezTo>
                <a:cubicBezTo>
                  <a:pt x="461" y="342"/>
                  <a:pt x="461" y="342"/>
                  <a:pt x="461" y="342"/>
                </a:cubicBezTo>
                <a:cubicBezTo>
                  <a:pt x="475" y="292"/>
                  <a:pt x="475" y="292"/>
                  <a:pt x="475" y="292"/>
                </a:cubicBezTo>
                <a:cubicBezTo>
                  <a:pt x="526" y="279"/>
                  <a:pt x="526" y="279"/>
                  <a:pt x="526" y="279"/>
                </a:cubicBezTo>
                <a:cubicBezTo>
                  <a:pt x="527" y="280"/>
                  <a:pt x="527" y="280"/>
                  <a:pt x="527" y="280"/>
                </a:cubicBezTo>
                <a:cubicBezTo>
                  <a:pt x="528" y="259"/>
                  <a:pt x="527" y="239"/>
                  <a:pt x="524" y="219"/>
                </a:cubicBezTo>
                <a:cubicBezTo>
                  <a:pt x="524" y="220"/>
                  <a:pt x="524" y="220"/>
                  <a:pt x="524" y="220"/>
                </a:cubicBezTo>
                <a:cubicBezTo>
                  <a:pt x="472" y="211"/>
                  <a:pt x="472" y="211"/>
                  <a:pt x="472" y="211"/>
                </a:cubicBezTo>
                <a:cubicBezTo>
                  <a:pt x="454" y="161"/>
                  <a:pt x="454" y="161"/>
                  <a:pt x="454" y="161"/>
                </a:cubicBezTo>
                <a:cubicBezTo>
                  <a:pt x="488" y="121"/>
                  <a:pt x="488" y="121"/>
                  <a:pt x="488" y="121"/>
                </a:cubicBezTo>
                <a:cubicBezTo>
                  <a:pt x="488" y="121"/>
                  <a:pt x="488" y="121"/>
                  <a:pt x="488" y="121"/>
                </a:cubicBezTo>
                <a:cubicBezTo>
                  <a:pt x="478" y="105"/>
                  <a:pt x="466" y="89"/>
                  <a:pt x="452" y="75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05" y="99"/>
                  <a:pt x="405" y="99"/>
                  <a:pt x="405" y="99"/>
                </a:cubicBezTo>
                <a:cubicBezTo>
                  <a:pt x="361" y="69"/>
                  <a:pt x="361" y="69"/>
                  <a:pt x="361" y="69"/>
                </a:cubicBezTo>
                <a:cubicBezTo>
                  <a:pt x="365" y="17"/>
                  <a:pt x="365" y="17"/>
                  <a:pt x="365" y="17"/>
                </a:cubicBezTo>
                <a:cubicBezTo>
                  <a:pt x="366" y="16"/>
                  <a:pt x="366" y="16"/>
                  <a:pt x="366" y="16"/>
                </a:cubicBezTo>
                <a:cubicBezTo>
                  <a:pt x="347" y="8"/>
                  <a:pt x="327" y="3"/>
                  <a:pt x="308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283" y="47"/>
                  <a:pt x="283" y="47"/>
                  <a:pt x="283" y="47"/>
                </a:cubicBezTo>
                <a:cubicBezTo>
                  <a:pt x="231" y="48"/>
                  <a:pt x="231" y="48"/>
                  <a:pt x="231" y="48"/>
                </a:cubicBezTo>
                <a:cubicBezTo>
                  <a:pt x="203" y="4"/>
                  <a:pt x="203" y="4"/>
                  <a:pt x="203" y="4"/>
                </a:cubicBezTo>
                <a:cubicBezTo>
                  <a:pt x="204" y="3"/>
                  <a:pt x="204" y="3"/>
                  <a:pt x="204" y="3"/>
                </a:cubicBezTo>
                <a:cubicBezTo>
                  <a:pt x="184" y="8"/>
                  <a:pt x="165" y="15"/>
                  <a:pt x="147" y="24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65" y="88"/>
                  <a:pt x="65" y="88"/>
                  <a:pt x="65" y="88"/>
                </a:cubicBezTo>
                <a:cubicBezTo>
                  <a:pt x="65" y="88"/>
                  <a:pt x="65" y="88"/>
                  <a:pt x="65" y="88"/>
                </a:cubicBezTo>
                <a:cubicBezTo>
                  <a:pt x="58" y="95"/>
                  <a:pt x="51" y="104"/>
                  <a:pt x="45" y="113"/>
                </a:cubicBezTo>
                <a:cubicBezTo>
                  <a:pt x="40" y="121"/>
                  <a:pt x="35" y="129"/>
                  <a:pt x="30" y="138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68" y="175"/>
                  <a:pt x="68" y="175"/>
                  <a:pt x="68" y="175"/>
                </a:cubicBezTo>
                <a:cubicBezTo>
                  <a:pt x="53" y="226"/>
                  <a:pt x="53" y="226"/>
                  <a:pt x="53" y="226"/>
                </a:cubicBezTo>
                <a:cubicBezTo>
                  <a:pt x="2" y="238"/>
                  <a:pt x="2" y="238"/>
                  <a:pt x="2" y="238"/>
                </a:cubicBezTo>
                <a:cubicBezTo>
                  <a:pt x="2" y="238"/>
                  <a:pt x="2" y="238"/>
                  <a:pt x="2" y="238"/>
                </a:cubicBezTo>
                <a:cubicBezTo>
                  <a:pt x="0" y="258"/>
                  <a:pt x="1" y="279"/>
                  <a:pt x="4" y="299"/>
                </a:cubicBezTo>
                <a:cubicBezTo>
                  <a:pt x="4" y="298"/>
                  <a:pt x="4" y="298"/>
                  <a:pt x="4" y="298"/>
                </a:cubicBezTo>
                <a:cubicBezTo>
                  <a:pt x="56" y="307"/>
                  <a:pt x="56" y="307"/>
                  <a:pt x="56" y="307"/>
                </a:cubicBezTo>
                <a:cubicBezTo>
                  <a:pt x="74" y="356"/>
                  <a:pt x="74" y="356"/>
                  <a:pt x="74" y="356"/>
                </a:cubicBezTo>
                <a:cubicBezTo>
                  <a:pt x="40" y="396"/>
                  <a:pt x="40" y="396"/>
                  <a:pt x="40" y="396"/>
                </a:cubicBezTo>
                <a:cubicBezTo>
                  <a:pt x="39" y="396"/>
                  <a:pt x="39" y="396"/>
                  <a:pt x="39" y="396"/>
                </a:cubicBezTo>
                <a:cubicBezTo>
                  <a:pt x="50" y="413"/>
                  <a:pt x="62" y="430"/>
                  <a:pt x="77" y="444"/>
                </a:cubicBezTo>
                <a:cubicBezTo>
                  <a:pt x="77" y="443"/>
                  <a:pt x="77" y="443"/>
                  <a:pt x="77" y="443"/>
                </a:cubicBezTo>
                <a:cubicBezTo>
                  <a:pt x="124" y="420"/>
                  <a:pt x="124" y="420"/>
                  <a:pt x="124" y="420"/>
                </a:cubicBezTo>
                <a:cubicBezTo>
                  <a:pt x="167" y="450"/>
                  <a:pt x="167" y="450"/>
                  <a:pt x="167" y="450"/>
                </a:cubicBezTo>
                <a:cubicBezTo>
                  <a:pt x="164" y="502"/>
                  <a:pt x="164" y="502"/>
                  <a:pt x="164" y="502"/>
                </a:cubicBezTo>
                <a:cubicBezTo>
                  <a:pt x="163" y="502"/>
                  <a:pt x="163" y="502"/>
                  <a:pt x="163" y="502"/>
                </a:cubicBezTo>
                <a:cubicBezTo>
                  <a:pt x="182" y="510"/>
                  <a:pt x="202" y="516"/>
                  <a:pt x="221" y="519"/>
                </a:cubicBezTo>
                <a:cubicBezTo>
                  <a:pt x="221" y="518"/>
                  <a:pt x="221" y="518"/>
                  <a:pt x="221" y="518"/>
                </a:cubicBezTo>
                <a:cubicBezTo>
                  <a:pt x="246" y="472"/>
                  <a:pt x="246" y="472"/>
                  <a:pt x="246" y="472"/>
                </a:cubicBezTo>
                <a:cubicBezTo>
                  <a:pt x="298" y="470"/>
                  <a:pt x="298" y="470"/>
                  <a:pt x="298" y="470"/>
                </a:cubicBezTo>
                <a:cubicBezTo>
                  <a:pt x="326" y="514"/>
                  <a:pt x="326" y="514"/>
                  <a:pt x="326" y="514"/>
                </a:cubicBezTo>
                <a:cubicBezTo>
                  <a:pt x="325" y="515"/>
                  <a:pt x="325" y="515"/>
                  <a:pt x="325" y="515"/>
                </a:cubicBezTo>
                <a:cubicBezTo>
                  <a:pt x="345" y="511"/>
                  <a:pt x="364" y="504"/>
                  <a:pt x="383" y="494"/>
                </a:cubicBezTo>
                <a:cubicBezTo>
                  <a:pt x="382" y="494"/>
                  <a:pt x="382" y="494"/>
                  <a:pt x="382" y="494"/>
                </a:cubicBezTo>
                <a:cubicBezTo>
                  <a:pt x="374" y="442"/>
                  <a:pt x="374" y="442"/>
                  <a:pt x="374" y="442"/>
                </a:cubicBezTo>
                <a:cubicBezTo>
                  <a:pt x="416" y="410"/>
                  <a:pt x="416" y="410"/>
                  <a:pt x="416" y="410"/>
                </a:cubicBezTo>
                <a:cubicBezTo>
                  <a:pt x="464" y="429"/>
                  <a:pt x="464" y="429"/>
                  <a:pt x="464" y="429"/>
                </a:cubicBezTo>
                <a:cubicBezTo>
                  <a:pt x="464" y="430"/>
                  <a:pt x="464" y="430"/>
                  <a:pt x="464" y="430"/>
                </a:cubicBezTo>
                <a:cubicBezTo>
                  <a:pt x="471" y="422"/>
                  <a:pt x="477" y="414"/>
                  <a:pt x="483" y="406"/>
                </a:cubicBezTo>
                <a:cubicBezTo>
                  <a:pt x="489" y="397"/>
                  <a:pt x="494" y="389"/>
                  <a:pt x="498" y="380"/>
                </a:cubicBezTo>
                <a:close/>
                <a:moveTo>
                  <a:pt x="178" y="389"/>
                </a:moveTo>
                <a:cubicBezTo>
                  <a:pt x="106" y="341"/>
                  <a:pt x="87" y="244"/>
                  <a:pt x="135" y="173"/>
                </a:cubicBezTo>
                <a:cubicBezTo>
                  <a:pt x="182" y="101"/>
                  <a:pt x="279" y="82"/>
                  <a:pt x="351" y="130"/>
                </a:cubicBezTo>
                <a:cubicBezTo>
                  <a:pt x="422" y="177"/>
                  <a:pt x="441" y="274"/>
                  <a:pt x="394" y="346"/>
                </a:cubicBezTo>
                <a:cubicBezTo>
                  <a:pt x="346" y="417"/>
                  <a:pt x="249" y="436"/>
                  <a:pt x="178" y="38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Freeform 15"/>
          <p:cNvSpPr>
            <a:spLocks noEditPoints="1"/>
          </p:cNvSpPr>
          <p:nvPr/>
        </p:nvSpPr>
        <p:spPr bwMode="auto">
          <a:xfrm>
            <a:off x="4856494" y="2228064"/>
            <a:ext cx="2089788" cy="2067790"/>
          </a:xfrm>
          <a:custGeom>
            <a:avLst/>
            <a:gdLst>
              <a:gd name="T0" fmla="*/ 552 w 602"/>
              <a:gd name="T1" fmla="*/ 461 h 595"/>
              <a:gd name="T2" fmla="*/ 537 w 602"/>
              <a:gd name="T3" fmla="*/ 359 h 595"/>
              <a:gd name="T4" fmla="*/ 597 w 602"/>
              <a:gd name="T5" fmla="*/ 351 h 595"/>
              <a:gd name="T6" fmla="*/ 600 w 602"/>
              <a:gd name="T7" fmla="*/ 282 h 595"/>
              <a:gd name="T8" fmla="*/ 528 w 602"/>
              <a:gd name="T9" fmla="*/ 208 h 595"/>
              <a:gd name="T10" fmla="*/ 572 w 602"/>
              <a:gd name="T11" fmla="*/ 167 h 595"/>
              <a:gd name="T12" fmla="*/ 535 w 602"/>
              <a:gd name="T13" fmla="*/ 111 h 595"/>
              <a:gd name="T14" fmla="*/ 433 w 602"/>
              <a:gd name="T15" fmla="*/ 93 h 595"/>
              <a:gd name="T16" fmla="*/ 445 w 602"/>
              <a:gd name="T17" fmla="*/ 34 h 595"/>
              <a:gd name="T18" fmla="*/ 381 w 602"/>
              <a:gd name="T19" fmla="*/ 9 h 595"/>
              <a:gd name="T20" fmla="*/ 288 w 602"/>
              <a:gd name="T21" fmla="*/ 55 h 595"/>
              <a:gd name="T22" fmla="*/ 262 w 602"/>
              <a:gd name="T23" fmla="*/ 0 h 595"/>
              <a:gd name="T24" fmla="*/ 196 w 602"/>
              <a:gd name="T25" fmla="*/ 18 h 595"/>
              <a:gd name="T26" fmla="*/ 147 w 602"/>
              <a:gd name="T27" fmla="*/ 109 h 595"/>
              <a:gd name="T28" fmla="*/ 94 w 602"/>
              <a:gd name="T29" fmla="*/ 80 h 595"/>
              <a:gd name="T30" fmla="*/ 50 w 602"/>
              <a:gd name="T31" fmla="*/ 134 h 595"/>
              <a:gd name="T32" fmla="*/ 88 w 602"/>
              <a:gd name="T33" fmla="*/ 180 h 595"/>
              <a:gd name="T34" fmla="*/ 7 w 602"/>
              <a:gd name="T35" fmla="*/ 244 h 595"/>
              <a:gd name="T36" fmla="*/ 1 w 602"/>
              <a:gd name="T37" fmla="*/ 313 h 595"/>
              <a:gd name="T38" fmla="*/ 60 w 602"/>
              <a:gd name="T39" fmla="*/ 328 h 595"/>
              <a:gd name="T40" fmla="*/ 32 w 602"/>
              <a:gd name="T41" fmla="*/ 428 h 595"/>
              <a:gd name="T42" fmla="*/ 68 w 602"/>
              <a:gd name="T43" fmla="*/ 487 h 595"/>
              <a:gd name="T44" fmla="*/ 124 w 602"/>
              <a:gd name="T45" fmla="*/ 465 h 595"/>
              <a:gd name="T46" fmla="*/ 160 w 602"/>
              <a:gd name="T47" fmla="*/ 562 h 595"/>
              <a:gd name="T48" fmla="*/ 223 w 602"/>
              <a:gd name="T49" fmla="*/ 588 h 595"/>
              <a:gd name="T50" fmla="*/ 256 w 602"/>
              <a:gd name="T51" fmla="*/ 537 h 595"/>
              <a:gd name="T52" fmla="*/ 342 w 602"/>
              <a:gd name="T53" fmla="*/ 594 h 595"/>
              <a:gd name="T54" fmla="*/ 409 w 602"/>
              <a:gd name="T55" fmla="*/ 578 h 595"/>
              <a:gd name="T56" fmla="*/ 406 w 602"/>
              <a:gd name="T57" fmla="*/ 518 h 595"/>
              <a:gd name="T58" fmla="*/ 509 w 602"/>
              <a:gd name="T59" fmla="*/ 514 h 595"/>
              <a:gd name="T60" fmla="*/ 533 w 602"/>
              <a:gd name="T61" fmla="*/ 489 h 595"/>
              <a:gd name="T62" fmla="*/ 188 w 602"/>
              <a:gd name="T63" fmla="*/ 435 h 595"/>
              <a:gd name="T64" fmla="*/ 414 w 602"/>
              <a:gd name="T65" fmla="*/ 161 h 595"/>
              <a:gd name="T66" fmla="*/ 188 w 602"/>
              <a:gd name="T67" fmla="*/ 43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2" h="595">
                <a:moveTo>
                  <a:pt x="553" y="461"/>
                </a:moveTo>
                <a:cubicBezTo>
                  <a:pt x="552" y="461"/>
                  <a:pt x="552" y="461"/>
                  <a:pt x="552" y="461"/>
                </a:cubicBezTo>
                <a:cubicBezTo>
                  <a:pt x="515" y="414"/>
                  <a:pt x="515" y="414"/>
                  <a:pt x="515" y="414"/>
                </a:cubicBezTo>
                <a:cubicBezTo>
                  <a:pt x="537" y="359"/>
                  <a:pt x="537" y="359"/>
                  <a:pt x="537" y="359"/>
                </a:cubicBezTo>
                <a:cubicBezTo>
                  <a:pt x="596" y="350"/>
                  <a:pt x="596" y="350"/>
                  <a:pt x="596" y="350"/>
                </a:cubicBezTo>
                <a:cubicBezTo>
                  <a:pt x="597" y="351"/>
                  <a:pt x="597" y="351"/>
                  <a:pt x="597" y="351"/>
                </a:cubicBezTo>
                <a:cubicBezTo>
                  <a:pt x="601" y="328"/>
                  <a:pt x="602" y="305"/>
                  <a:pt x="601" y="282"/>
                </a:cubicBezTo>
                <a:cubicBezTo>
                  <a:pt x="600" y="282"/>
                  <a:pt x="600" y="282"/>
                  <a:pt x="600" y="282"/>
                </a:cubicBezTo>
                <a:cubicBezTo>
                  <a:pt x="543" y="266"/>
                  <a:pt x="543" y="266"/>
                  <a:pt x="543" y="266"/>
                </a:cubicBezTo>
                <a:cubicBezTo>
                  <a:pt x="528" y="208"/>
                  <a:pt x="528" y="208"/>
                  <a:pt x="528" y="208"/>
                </a:cubicBezTo>
                <a:cubicBezTo>
                  <a:pt x="571" y="167"/>
                  <a:pt x="571" y="167"/>
                  <a:pt x="571" y="167"/>
                </a:cubicBezTo>
                <a:cubicBezTo>
                  <a:pt x="572" y="167"/>
                  <a:pt x="572" y="167"/>
                  <a:pt x="572" y="167"/>
                </a:cubicBezTo>
                <a:cubicBezTo>
                  <a:pt x="562" y="147"/>
                  <a:pt x="550" y="128"/>
                  <a:pt x="536" y="110"/>
                </a:cubicBezTo>
                <a:cubicBezTo>
                  <a:pt x="535" y="111"/>
                  <a:pt x="535" y="111"/>
                  <a:pt x="535" y="111"/>
                </a:cubicBezTo>
                <a:cubicBezTo>
                  <a:pt x="479" y="132"/>
                  <a:pt x="479" y="132"/>
                  <a:pt x="479" y="132"/>
                </a:cubicBezTo>
                <a:cubicBezTo>
                  <a:pt x="433" y="93"/>
                  <a:pt x="433" y="93"/>
                  <a:pt x="433" y="93"/>
                </a:cubicBezTo>
                <a:cubicBezTo>
                  <a:pt x="444" y="34"/>
                  <a:pt x="444" y="34"/>
                  <a:pt x="444" y="34"/>
                </a:cubicBezTo>
                <a:cubicBezTo>
                  <a:pt x="445" y="34"/>
                  <a:pt x="445" y="34"/>
                  <a:pt x="445" y="34"/>
                </a:cubicBezTo>
                <a:cubicBezTo>
                  <a:pt x="424" y="23"/>
                  <a:pt x="402" y="14"/>
                  <a:pt x="380" y="8"/>
                </a:cubicBezTo>
                <a:cubicBezTo>
                  <a:pt x="381" y="9"/>
                  <a:pt x="381" y="9"/>
                  <a:pt x="381" y="9"/>
                </a:cubicBezTo>
                <a:cubicBezTo>
                  <a:pt x="347" y="59"/>
                  <a:pt x="347" y="59"/>
                  <a:pt x="347" y="59"/>
                </a:cubicBezTo>
                <a:cubicBezTo>
                  <a:pt x="288" y="55"/>
                  <a:pt x="288" y="55"/>
                  <a:pt x="288" y="55"/>
                </a:cubicBezTo>
                <a:cubicBezTo>
                  <a:pt x="261" y="1"/>
                  <a:pt x="261" y="1"/>
                  <a:pt x="261" y="1"/>
                </a:cubicBezTo>
                <a:cubicBezTo>
                  <a:pt x="262" y="0"/>
                  <a:pt x="262" y="0"/>
                  <a:pt x="262" y="0"/>
                </a:cubicBezTo>
                <a:cubicBezTo>
                  <a:pt x="239" y="3"/>
                  <a:pt x="216" y="9"/>
                  <a:pt x="195" y="17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8" y="77"/>
                  <a:pt x="198" y="77"/>
                  <a:pt x="198" y="7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94" y="81"/>
                  <a:pt x="94" y="81"/>
                  <a:pt x="94" y="81"/>
                </a:cubicBezTo>
                <a:cubicBezTo>
                  <a:pt x="94" y="80"/>
                  <a:pt x="94" y="80"/>
                  <a:pt x="94" y="80"/>
                </a:cubicBezTo>
                <a:cubicBezTo>
                  <a:pt x="86" y="89"/>
                  <a:pt x="77" y="97"/>
                  <a:pt x="70" y="107"/>
                </a:cubicBezTo>
                <a:cubicBezTo>
                  <a:pt x="62" y="115"/>
                  <a:pt x="56" y="124"/>
                  <a:pt x="50" y="134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66" y="236"/>
                  <a:pt x="66" y="236"/>
                  <a:pt x="66" y="236"/>
                </a:cubicBezTo>
                <a:cubicBezTo>
                  <a:pt x="7" y="244"/>
                  <a:pt x="7" y="244"/>
                  <a:pt x="7" y="244"/>
                </a:cubicBezTo>
                <a:cubicBezTo>
                  <a:pt x="6" y="244"/>
                  <a:pt x="6" y="244"/>
                  <a:pt x="6" y="244"/>
                </a:cubicBezTo>
                <a:cubicBezTo>
                  <a:pt x="2" y="267"/>
                  <a:pt x="0" y="290"/>
                  <a:pt x="1" y="313"/>
                </a:cubicBezTo>
                <a:cubicBezTo>
                  <a:pt x="2" y="312"/>
                  <a:pt x="2" y="312"/>
                  <a:pt x="2" y="312"/>
                </a:cubicBezTo>
                <a:cubicBezTo>
                  <a:pt x="60" y="328"/>
                  <a:pt x="60" y="328"/>
                  <a:pt x="60" y="328"/>
                </a:cubicBezTo>
                <a:cubicBezTo>
                  <a:pt x="74" y="386"/>
                  <a:pt x="74" y="386"/>
                  <a:pt x="74" y="386"/>
                </a:cubicBezTo>
                <a:cubicBezTo>
                  <a:pt x="32" y="428"/>
                  <a:pt x="32" y="428"/>
                  <a:pt x="32" y="428"/>
                </a:cubicBezTo>
                <a:cubicBezTo>
                  <a:pt x="31" y="428"/>
                  <a:pt x="31" y="428"/>
                  <a:pt x="31" y="428"/>
                </a:cubicBezTo>
                <a:cubicBezTo>
                  <a:pt x="41" y="449"/>
                  <a:pt x="53" y="468"/>
                  <a:pt x="68" y="487"/>
                </a:cubicBezTo>
                <a:cubicBezTo>
                  <a:pt x="68" y="485"/>
                  <a:pt x="68" y="485"/>
                  <a:pt x="68" y="485"/>
                </a:cubicBezTo>
                <a:cubicBezTo>
                  <a:pt x="124" y="465"/>
                  <a:pt x="124" y="465"/>
                  <a:pt x="124" y="465"/>
                </a:cubicBezTo>
                <a:cubicBezTo>
                  <a:pt x="170" y="503"/>
                  <a:pt x="170" y="503"/>
                  <a:pt x="170" y="503"/>
                </a:cubicBezTo>
                <a:cubicBezTo>
                  <a:pt x="160" y="562"/>
                  <a:pt x="160" y="562"/>
                  <a:pt x="160" y="562"/>
                </a:cubicBezTo>
                <a:cubicBezTo>
                  <a:pt x="159" y="562"/>
                  <a:pt x="159" y="562"/>
                  <a:pt x="159" y="562"/>
                </a:cubicBezTo>
                <a:cubicBezTo>
                  <a:pt x="180" y="573"/>
                  <a:pt x="201" y="582"/>
                  <a:pt x="223" y="588"/>
                </a:cubicBezTo>
                <a:cubicBezTo>
                  <a:pt x="223" y="587"/>
                  <a:pt x="223" y="587"/>
                  <a:pt x="223" y="587"/>
                </a:cubicBezTo>
                <a:cubicBezTo>
                  <a:pt x="256" y="537"/>
                  <a:pt x="256" y="537"/>
                  <a:pt x="256" y="537"/>
                </a:cubicBezTo>
                <a:cubicBezTo>
                  <a:pt x="316" y="541"/>
                  <a:pt x="316" y="541"/>
                  <a:pt x="316" y="541"/>
                </a:cubicBezTo>
                <a:cubicBezTo>
                  <a:pt x="342" y="594"/>
                  <a:pt x="342" y="594"/>
                  <a:pt x="342" y="594"/>
                </a:cubicBezTo>
                <a:cubicBezTo>
                  <a:pt x="342" y="595"/>
                  <a:pt x="342" y="595"/>
                  <a:pt x="342" y="595"/>
                </a:cubicBezTo>
                <a:cubicBezTo>
                  <a:pt x="365" y="592"/>
                  <a:pt x="387" y="586"/>
                  <a:pt x="409" y="578"/>
                </a:cubicBezTo>
                <a:cubicBezTo>
                  <a:pt x="408" y="578"/>
                  <a:pt x="408" y="578"/>
                  <a:pt x="408" y="578"/>
                </a:cubicBezTo>
                <a:cubicBezTo>
                  <a:pt x="406" y="518"/>
                  <a:pt x="406" y="518"/>
                  <a:pt x="406" y="518"/>
                </a:cubicBezTo>
                <a:cubicBezTo>
                  <a:pt x="456" y="486"/>
                  <a:pt x="456" y="486"/>
                  <a:pt x="456" y="486"/>
                </a:cubicBezTo>
                <a:cubicBezTo>
                  <a:pt x="509" y="514"/>
                  <a:pt x="509" y="514"/>
                  <a:pt x="509" y="514"/>
                </a:cubicBezTo>
                <a:cubicBezTo>
                  <a:pt x="509" y="515"/>
                  <a:pt x="509" y="515"/>
                  <a:pt x="509" y="515"/>
                </a:cubicBezTo>
                <a:cubicBezTo>
                  <a:pt x="517" y="506"/>
                  <a:pt x="526" y="498"/>
                  <a:pt x="533" y="489"/>
                </a:cubicBezTo>
                <a:cubicBezTo>
                  <a:pt x="540" y="480"/>
                  <a:pt x="547" y="471"/>
                  <a:pt x="553" y="461"/>
                </a:cubicBezTo>
                <a:close/>
                <a:moveTo>
                  <a:pt x="188" y="435"/>
                </a:moveTo>
                <a:cubicBezTo>
                  <a:pt x="113" y="372"/>
                  <a:pt x="102" y="261"/>
                  <a:pt x="164" y="185"/>
                </a:cubicBezTo>
                <a:cubicBezTo>
                  <a:pt x="227" y="109"/>
                  <a:pt x="339" y="98"/>
                  <a:pt x="414" y="161"/>
                </a:cubicBezTo>
                <a:cubicBezTo>
                  <a:pt x="490" y="223"/>
                  <a:pt x="501" y="335"/>
                  <a:pt x="439" y="411"/>
                </a:cubicBezTo>
                <a:cubicBezTo>
                  <a:pt x="376" y="486"/>
                  <a:pt x="264" y="497"/>
                  <a:pt x="188" y="435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34268" y="1869132"/>
            <a:ext cx="578545" cy="578545"/>
          </a:xfrm>
          <a:prstGeom prst="ellipse">
            <a:avLst/>
          </a:prstGeom>
          <a:solidFill>
            <a:srgbClr val="2E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970150" y="2498967"/>
            <a:ext cx="750194" cy="750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144715" y="1475222"/>
            <a:ext cx="932274" cy="932275"/>
          </a:xfrm>
          <a:prstGeom prst="ellipse">
            <a:avLst/>
          </a:prstGeom>
          <a:solidFill>
            <a:srgbClr val="C51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344617" y="2705189"/>
            <a:ext cx="1113540" cy="11135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2153306" y="1888170"/>
            <a:ext cx="521013" cy="52101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002166" y="2530603"/>
            <a:ext cx="666706" cy="666706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4195695" y="1516475"/>
            <a:ext cx="830314" cy="83031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411085" y="2771658"/>
            <a:ext cx="980601" cy="980601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-156732" y="1989399"/>
            <a:ext cx="2057709" cy="1027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“新生活”</a:t>
            </a:r>
            <a:endParaRPr lang="en-US" altLang="zh-CN" sz="14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人口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升级、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信息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升级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消费能力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升级</a:t>
            </a:r>
            <a:endParaRPr lang="zh-CN" altLang="en-US" sz="1400" dirty="0">
              <a:solidFill>
                <a:srgbClr val="61362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174291" y="1731384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</a:t>
            </a:r>
          </a:p>
        </p:txBody>
      </p:sp>
      <p:sp>
        <p:nvSpPr>
          <p:cNvPr id="76" name="矩形 75"/>
          <p:cNvSpPr/>
          <p:nvPr/>
        </p:nvSpPr>
        <p:spPr>
          <a:xfrm>
            <a:off x="1531695" y="3989058"/>
            <a:ext cx="2057709" cy="381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人工智能、大数据、</a:t>
            </a:r>
            <a:r>
              <a:rPr lang="en-US" altLang="zh-CN" sz="1400" b="1" dirty="0">
                <a:solidFill>
                  <a:srgbClr val="613620"/>
                </a:solidFill>
                <a:cs typeface="Arial" panose="020B0604020202020204" pitchFamily="34" charset="0"/>
              </a:rPr>
              <a:t>5G </a:t>
            </a:r>
            <a:endParaRPr lang="zh-CN" altLang="en-US" sz="1400" b="1" dirty="0">
              <a:solidFill>
                <a:srgbClr val="61362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375165" y="36304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6136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127" name="矩形 126"/>
          <p:cNvSpPr/>
          <p:nvPr/>
        </p:nvSpPr>
        <p:spPr>
          <a:xfrm>
            <a:off x="5566507" y="1451012"/>
            <a:ext cx="2315851" cy="70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“新消费”</a:t>
            </a:r>
            <a:endParaRPr lang="en-US" altLang="zh-CN" sz="14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消费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需求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、消费</a:t>
            </a:r>
            <a:r>
              <a:rPr lang="zh-CN" altLang="en-US" sz="1400" b="1" dirty="0">
                <a:solidFill>
                  <a:srgbClr val="613620"/>
                </a:solidFill>
                <a:cs typeface="Arial" panose="020B0604020202020204" pitchFamily="34" charset="0"/>
              </a:rPr>
              <a:t>场景</a:t>
            </a: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改变</a:t>
            </a:r>
            <a:endParaRPr lang="zh-CN" altLang="en-US" sz="1400" dirty="0">
              <a:solidFill>
                <a:srgbClr val="613620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575735" y="1190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</a:p>
        </p:txBody>
      </p:sp>
      <p:sp>
        <p:nvSpPr>
          <p:cNvPr id="129" name="矩形 128"/>
          <p:cNvSpPr/>
          <p:nvPr/>
        </p:nvSpPr>
        <p:spPr>
          <a:xfrm>
            <a:off x="6743943" y="3437919"/>
            <a:ext cx="2611871" cy="70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经济、旅游等政策更加开放</a:t>
            </a:r>
            <a:endParaRPr lang="en-US" altLang="zh-CN" sz="1400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cs typeface="Arial" panose="020B0604020202020204" pitchFamily="34" charset="0"/>
              </a:rPr>
              <a:t>大力支持互联网私企的发展</a:t>
            </a:r>
            <a:endParaRPr lang="zh-CN" altLang="en-US" sz="1400" dirty="0">
              <a:solidFill>
                <a:srgbClr val="613620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901096" y="29224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CAA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</a:p>
        </p:txBody>
      </p:sp>
      <p:sp>
        <p:nvSpPr>
          <p:cNvPr id="131" name="AutoShape 4"/>
          <p:cNvSpPr>
            <a:spLocks/>
          </p:cNvSpPr>
          <p:nvPr/>
        </p:nvSpPr>
        <p:spPr bwMode="auto">
          <a:xfrm>
            <a:off x="5614623" y="2962928"/>
            <a:ext cx="589276" cy="5913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457200"/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4362408" y="1731169"/>
            <a:ext cx="492735" cy="400925"/>
            <a:chOff x="7730164" y="3530664"/>
            <a:chExt cx="366051" cy="297846"/>
          </a:xfrm>
          <a:solidFill>
            <a:schemeClr val="accent1"/>
          </a:solidFill>
        </p:grpSpPr>
        <p:sp>
          <p:nvSpPr>
            <p:cNvPr id="133" name="AutoShape 5"/>
            <p:cNvSpPr>
              <a:spLocks/>
            </p:cNvSpPr>
            <p:nvPr/>
          </p:nvSpPr>
          <p:spPr bwMode="auto">
            <a:xfrm>
              <a:off x="7981704" y="3622021"/>
              <a:ext cx="68830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4" name="AutoShape 6"/>
            <p:cNvSpPr>
              <a:spLocks/>
            </p:cNvSpPr>
            <p:nvPr/>
          </p:nvSpPr>
          <p:spPr bwMode="auto">
            <a:xfrm>
              <a:off x="7730164" y="3530664"/>
              <a:ext cx="366051" cy="2978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2315007" y="2008888"/>
            <a:ext cx="191792" cy="279576"/>
            <a:chOff x="2612963" y="2767277"/>
            <a:chExt cx="251543" cy="366676"/>
          </a:xfrm>
          <a:solidFill>
            <a:srgbClr val="2E5660"/>
          </a:solidFill>
        </p:grpSpPr>
        <p:sp>
          <p:nvSpPr>
            <p:cNvPr id="136" name="AutoShape 113"/>
            <p:cNvSpPr>
              <a:spLocks/>
            </p:cNvSpPr>
            <p:nvPr/>
          </p:nvSpPr>
          <p:spPr bwMode="auto">
            <a:xfrm>
              <a:off x="2612963" y="2767277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" name="AutoShape 114"/>
            <p:cNvSpPr>
              <a:spLocks/>
            </p:cNvSpPr>
            <p:nvPr/>
          </p:nvSpPr>
          <p:spPr bwMode="auto">
            <a:xfrm>
              <a:off x="2669904" y="2824844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3146836" y="2688202"/>
            <a:ext cx="351508" cy="351508"/>
            <a:chOff x="3288121" y="2035176"/>
            <a:chExt cx="366050" cy="366050"/>
          </a:xfrm>
          <a:solidFill>
            <a:schemeClr val="accent3"/>
          </a:solidFill>
        </p:grpSpPr>
        <p:sp>
          <p:nvSpPr>
            <p:cNvPr id="139" name="AutoShape 123"/>
            <p:cNvSpPr>
              <a:spLocks/>
            </p:cNvSpPr>
            <p:nvPr/>
          </p:nvSpPr>
          <p:spPr bwMode="auto">
            <a:xfrm>
              <a:off x="3288121" y="2035176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0" name="AutoShape 124"/>
            <p:cNvSpPr>
              <a:spLocks/>
            </p:cNvSpPr>
            <p:nvPr/>
          </p:nvSpPr>
          <p:spPr bwMode="auto">
            <a:xfrm>
              <a:off x="3391366" y="2137795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1" name="AutoShape 125"/>
            <p:cNvSpPr>
              <a:spLocks/>
            </p:cNvSpPr>
            <p:nvPr/>
          </p:nvSpPr>
          <p:spPr bwMode="auto">
            <a:xfrm>
              <a:off x="3425156" y="2172210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0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9" y="415409"/>
            <a:ext cx="8777142" cy="43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7032" y="2571750"/>
            <a:ext cx="4697151" cy="2261809"/>
          </a:xfrm>
          <a:prstGeom prst="rect">
            <a:avLst/>
          </a:prstGeom>
          <a:solidFill>
            <a:srgbClr val="C51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47348" y="3402168"/>
            <a:ext cx="2241903" cy="45719"/>
            <a:chOff x="1239791" y="3373704"/>
            <a:chExt cx="5327375" cy="56535"/>
          </a:xfrm>
        </p:grpSpPr>
        <p:sp>
          <p:nvSpPr>
            <p:cNvPr id="11" name="矩形 10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552114" y="2854309"/>
            <a:ext cx="18875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 panose="020B0604020202020204" pitchFamily="34" charset="0"/>
              </a:rPr>
              <a:t>发展现状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552114" y="3456276"/>
            <a:ext cx="4146986" cy="167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截止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2018.6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，独立设备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2082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万台</a:t>
            </a:r>
            <a:endParaRPr lang="en-US" altLang="zh-CN" sz="1400" dirty="0">
              <a:solidFill>
                <a:schemeClr val="bg1"/>
              </a:solidFill>
              <a:latin typeface="+mn-lt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月活用户远超第二的网易考拉和第三的洋码头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截止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2018.11.8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store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下载量：小红书 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3.9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亿，蘑菇街 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6.4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亿，网易考拉 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1.52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亿，洋码头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0.35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亿</a:t>
            </a:r>
            <a:endParaRPr lang="en-US" altLang="zh-CN" sz="1400" dirty="0">
              <a:solidFill>
                <a:schemeClr val="bg1"/>
              </a:solidFill>
              <a:latin typeface="+mn-lt"/>
            </a:endParaRPr>
          </a:p>
          <a:p>
            <a:pPr defTabSz="914400">
              <a:lnSpc>
                <a:spcPct val="150000"/>
              </a:lnSpc>
              <a:defRPr/>
            </a:pPr>
            <a:endParaRPr lang="vi-VN" altLang="zh-CN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445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50957" y="274636"/>
            <a:ext cx="2574818" cy="355983"/>
          </a:xfrm>
        </p:spPr>
        <p:txBody>
          <a:bodyPr/>
          <a:lstStyle/>
          <a:p>
            <a:r>
              <a:rPr lang="zh-CN" altLang="en-US" sz="2400" dirty="0"/>
              <a:t>竞品分析</a:t>
            </a:r>
          </a:p>
        </p:txBody>
      </p:sp>
      <p:sp>
        <p:nvSpPr>
          <p:cNvPr id="77" name="矩形 76"/>
          <p:cNvSpPr/>
          <p:nvPr/>
        </p:nvSpPr>
        <p:spPr>
          <a:xfrm rot="2700000">
            <a:off x="4068763" y="1625600"/>
            <a:ext cx="1006475" cy="1006475"/>
          </a:xfrm>
          <a:prstGeom prst="rect">
            <a:avLst/>
          </a:prstGeom>
          <a:solidFill>
            <a:srgbClr val="C517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 rot="2700000">
            <a:off x="3316288" y="2378075"/>
            <a:ext cx="1006475" cy="100647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 rot="2700000">
            <a:off x="4837113" y="2378075"/>
            <a:ext cx="1006475" cy="100647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 rot="2700000">
            <a:off x="4069557" y="3131344"/>
            <a:ext cx="1004887" cy="100647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036161" y="1957226"/>
            <a:ext cx="2483292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保证质量</a:t>
            </a:r>
            <a:endParaRPr lang="en-US" altLang="zh-CN" sz="1400" dirty="0">
              <a:solidFill>
                <a:srgbClr val="613620"/>
              </a:solidFill>
              <a:ea typeface="微软雅黑"/>
              <a:cs typeface="Arial" pitchFamily="34" charset="0"/>
              <a:sym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供应链、商家、物流服务完善，购物体验较好</a:t>
            </a:r>
            <a:r>
              <a:rPr lang="en-US" altLang="zh-CN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 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021388" y="168910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613620"/>
                </a:solidFill>
                <a:latin typeface="+mj-ea"/>
                <a:ea typeface="+mj-ea"/>
              </a:rPr>
              <a:t>网易考拉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61362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36161" y="3670972"/>
            <a:ext cx="2370519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紧抓年轻女性心理，典型的导购型购物平台</a:t>
            </a:r>
            <a:r>
              <a:rPr lang="en-US" altLang="zh-CN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 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051550" y="341471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CAA884"/>
                </a:solidFill>
                <a:latin typeface="+mj-ea"/>
                <a:ea typeface="+mj-ea"/>
              </a:rPr>
              <a:t>蘑菇街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CAA884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42946" y="2005150"/>
            <a:ext cx="2733135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社区内容丰富、优质</a:t>
            </a:r>
            <a:endParaRPr lang="en-US" altLang="zh-CN" sz="1400" dirty="0">
              <a:solidFill>
                <a:srgbClr val="613620"/>
              </a:solidFill>
              <a:ea typeface="微软雅黑"/>
              <a:cs typeface="Arial" pitchFamily="34" charset="0"/>
              <a:sym typeface="Arial" pitchFamily="34" charset="0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社区氛围建设较好</a:t>
            </a:r>
            <a:r>
              <a:rPr lang="en-US" altLang="zh-CN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 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225556" y="168910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C51729"/>
                </a:solidFill>
                <a:latin typeface="+mj-ea"/>
                <a:ea typeface="+mj-ea"/>
              </a:rPr>
              <a:t>小红书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C51729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54075" y="3643313"/>
            <a:ext cx="2171700" cy="7042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直播</a:t>
            </a:r>
            <a:r>
              <a:rPr lang="en-US" altLang="zh-CN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+</a:t>
            </a: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社区</a:t>
            </a:r>
            <a:endParaRPr lang="en-US" altLang="zh-CN" sz="1400" dirty="0">
              <a:solidFill>
                <a:srgbClr val="613620"/>
              </a:solidFill>
              <a:ea typeface="微软雅黑"/>
              <a:cs typeface="Arial" pitchFamily="34" charset="0"/>
              <a:sym typeface="Arial" pitchFamily="34" charset="0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海淘信息连接高效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225556" y="341471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2E5660"/>
                </a:solidFill>
                <a:latin typeface="+mj-ea"/>
                <a:ea typeface="+mj-ea"/>
              </a:rPr>
              <a:t>洋码头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2E566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133418" y="19572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小红书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333951" y="270938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kern="0" dirty="0">
                <a:solidFill>
                  <a:schemeClr val="bg1"/>
                </a:solidFill>
                <a:latin typeface="+mj-ea"/>
                <a:ea typeface="+mj-ea"/>
              </a:rPr>
              <a:t>洋码头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811753" y="27093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kern="0" dirty="0">
                <a:solidFill>
                  <a:schemeClr val="bg1"/>
                </a:solidFill>
                <a:latin typeface="+mj-ea"/>
                <a:ea typeface="+mj-ea"/>
              </a:rPr>
              <a:t>网易考拉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128030" y="346153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蘑菇街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64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50957" y="274636"/>
            <a:ext cx="2512960" cy="355983"/>
          </a:xfrm>
        </p:spPr>
        <p:txBody>
          <a:bodyPr/>
          <a:lstStyle/>
          <a:p>
            <a:r>
              <a:rPr lang="zh-CN" altLang="en-US" sz="2400" dirty="0"/>
              <a:t>问题总结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56863" y="1282349"/>
            <a:ext cx="1015084" cy="971239"/>
            <a:chOff x="494341" y="1010194"/>
            <a:chExt cx="1252013" cy="1197934"/>
          </a:xfrm>
        </p:grpSpPr>
        <p:sp>
          <p:nvSpPr>
            <p:cNvPr id="7" name="矩形 6"/>
            <p:cNvSpPr/>
            <p:nvPr/>
          </p:nvSpPr>
          <p:spPr>
            <a:xfrm>
              <a:off x="494341" y="1010194"/>
              <a:ext cx="1197934" cy="1197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51665" y="1325019"/>
              <a:ext cx="894689" cy="823682"/>
              <a:chOff x="12327405" y="858403"/>
              <a:chExt cx="833274" cy="767141"/>
            </a:xfrm>
          </p:grpSpPr>
          <p:sp>
            <p:nvSpPr>
              <p:cNvPr id="96" name="Freeform 55"/>
              <p:cNvSpPr>
                <a:spLocks/>
              </p:cNvSpPr>
              <p:nvPr/>
            </p:nvSpPr>
            <p:spPr bwMode="auto">
              <a:xfrm>
                <a:off x="12359149" y="863694"/>
                <a:ext cx="801530" cy="76185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7" name="Freeform 56"/>
              <p:cNvSpPr>
                <a:spLocks noEditPoints="1"/>
              </p:cNvSpPr>
              <p:nvPr/>
            </p:nvSpPr>
            <p:spPr bwMode="auto">
              <a:xfrm>
                <a:off x="12327405" y="858403"/>
                <a:ext cx="193109" cy="48409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3 h 77"/>
                  <a:gd name="T8" fmla="*/ 27 w 31"/>
                  <a:gd name="T9" fmla="*/ 74 h 77"/>
                  <a:gd name="T10" fmla="*/ 16 w 31"/>
                  <a:gd name="T11" fmla="*/ 77 h 77"/>
                  <a:gd name="T12" fmla="*/ 2 w 31"/>
                  <a:gd name="T13" fmla="*/ 72 h 77"/>
                  <a:gd name="T14" fmla="*/ 0 w 31"/>
                  <a:gd name="T15" fmla="*/ 57 h 77"/>
                  <a:gd name="T16" fmla="*/ 0 w 31"/>
                  <a:gd name="T17" fmla="*/ 21 h 77"/>
                  <a:gd name="T18" fmla="*/ 3 w 31"/>
                  <a:gd name="T19" fmla="*/ 6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8" name="Freeform 57"/>
              <p:cNvSpPr>
                <a:spLocks/>
              </p:cNvSpPr>
              <p:nvPr/>
            </p:nvSpPr>
            <p:spPr bwMode="auto">
              <a:xfrm>
                <a:off x="12584001" y="863694"/>
                <a:ext cx="113749" cy="478803"/>
              </a:xfrm>
              <a:custGeom>
                <a:avLst/>
                <a:gdLst>
                  <a:gd name="T0" fmla="*/ 0 w 18"/>
                  <a:gd name="T1" fmla="*/ 11 h 76"/>
                  <a:gd name="T2" fmla="*/ 11 w 18"/>
                  <a:gd name="T3" fmla="*/ 0 h 76"/>
                  <a:gd name="T4" fmla="*/ 18 w 18"/>
                  <a:gd name="T5" fmla="*/ 0 h 76"/>
                  <a:gd name="T6" fmla="*/ 18 w 18"/>
                  <a:gd name="T7" fmla="*/ 76 h 76"/>
                  <a:gd name="T8" fmla="*/ 8 w 18"/>
                  <a:gd name="T9" fmla="*/ 76 h 76"/>
                  <a:gd name="T10" fmla="*/ 8 w 18"/>
                  <a:gd name="T11" fmla="*/ 19 h 76"/>
                  <a:gd name="T12" fmla="*/ 0 w 18"/>
                  <a:gd name="T13" fmla="*/ 19 h 76"/>
                  <a:gd name="T14" fmla="*/ 0 w 18"/>
                  <a:gd name="T15" fmla="*/ 1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980277" y="1282349"/>
            <a:ext cx="1027778" cy="971239"/>
            <a:chOff x="4569993" y="1010194"/>
            <a:chExt cx="1267670" cy="1197934"/>
          </a:xfrm>
        </p:grpSpPr>
        <p:sp>
          <p:nvSpPr>
            <p:cNvPr id="112" name="矩形 111"/>
            <p:cNvSpPr/>
            <p:nvPr/>
          </p:nvSpPr>
          <p:spPr>
            <a:xfrm>
              <a:off x="4569993" y="1010194"/>
              <a:ext cx="1197934" cy="11979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4913759" y="1325019"/>
              <a:ext cx="923904" cy="832088"/>
              <a:chOff x="952501" y="6013451"/>
              <a:chExt cx="511175" cy="460375"/>
            </a:xfrm>
          </p:grpSpPr>
          <p:sp>
            <p:nvSpPr>
              <p:cNvPr id="100" name="Freeform 58"/>
              <p:cNvSpPr>
                <a:spLocks/>
              </p:cNvSpPr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1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1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2" name="Freeform 60"/>
              <p:cNvSpPr>
                <a:spLocks/>
              </p:cNvSpPr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16 h 77"/>
                  <a:gd name="T2" fmla="*/ 4 w 31"/>
                  <a:gd name="T3" fmla="*/ 4 h 77"/>
                  <a:gd name="T4" fmla="*/ 16 w 31"/>
                  <a:gd name="T5" fmla="*/ 0 h 77"/>
                  <a:gd name="T6" fmla="*/ 29 w 31"/>
                  <a:gd name="T7" fmla="*/ 6 h 77"/>
                  <a:gd name="T8" fmla="*/ 31 w 31"/>
                  <a:gd name="T9" fmla="*/ 22 h 77"/>
                  <a:gd name="T10" fmla="*/ 30 w 31"/>
                  <a:gd name="T11" fmla="*/ 30 h 77"/>
                  <a:gd name="T12" fmla="*/ 27 w 31"/>
                  <a:gd name="T13" fmla="*/ 38 h 77"/>
                  <a:gd name="T14" fmla="*/ 18 w 31"/>
                  <a:gd name="T15" fmla="*/ 52 h 77"/>
                  <a:gd name="T16" fmla="*/ 11 w 31"/>
                  <a:gd name="T17" fmla="*/ 68 h 77"/>
                  <a:gd name="T18" fmla="*/ 31 w 31"/>
                  <a:gd name="T19" fmla="*/ 68 h 77"/>
                  <a:gd name="T20" fmla="*/ 31 w 31"/>
                  <a:gd name="T21" fmla="*/ 76 h 77"/>
                  <a:gd name="T22" fmla="*/ 8 w 31"/>
                  <a:gd name="T23" fmla="*/ 77 h 77"/>
                  <a:gd name="T24" fmla="*/ 0 w 31"/>
                  <a:gd name="T25" fmla="*/ 76 h 77"/>
                  <a:gd name="T26" fmla="*/ 0 w 31"/>
                  <a:gd name="T27" fmla="*/ 76 h 77"/>
                  <a:gd name="T28" fmla="*/ 5 w 31"/>
                  <a:gd name="T29" fmla="*/ 55 h 77"/>
                  <a:gd name="T30" fmla="*/ 17 w 31"/>
                  <a:gd name="T31" fmla="*/ 37 h 77"/>
                  <a:gd name="T32" fmla="*/ 21 w 31"/>
                  <a:gd name="T33" fmla="*/ 20 h 77"/>
                  <a:gd name="T34" fmla="*/ 21 w 31"/>
                  <a:gd name="T35" fmla="*/ 19 h 77"/>
                  <a:gd name="T36" fmla="*/ 21 w 31"/>
                  <a:gd name="T37" fmla="*/ 17 h 77"/>
                  <a:gd name="T38" fmla="*/ 21 w 31"/>
                  <a:gd name="T39" fmla="*/ 12 h 77"/>
                  <a:gd name="T40" fmla="*/ 15 w 31"/>
                  <a:gd name="T41" fmla="*/ 7 h 77"/>
                  <a:gd name="T42" fmla="*/ 10 w 31"/>
                  <a:gd name="T43" fmla="*/ 16 h 77"/>
                  <a:gd name="T44" fmla="*/ 10 w 31"/>
                  <a:gd name="T45" fmla="*/ 19 h 77"/>
                  <a:gd name="T46" fmla="*/ 10 w 31"/>
                  <a:gd name="T47" fmla="*/ 21 h 77"/>
                  <a:gd name="T48" fmla="*/ 10 w 31"/>
                  <a:gd name="T49" fmla="*/ 23 h 77"/>
                  <a:gd name="T50" fmla="*/ 10 w 31"/>
                  <a:gd name="T51" fmla="*/ 26 h 77"/>
                  <a:gd name="T52" fmla="*/ 0 w 31"/>
                  <a:gd name="T53" fmla="*/ 26 h 77"/>
                  <a:gd name="T54" fmla="*/ 0 w 31"/>
                  <a:gd name="T55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94568" y="2870593"/>
            <a:ext cx="1024814" cy="971239"/>
            <a:chOff x="511555" y="2749203"/>
            <a:chExt cx="1264014" cy="1197934"/>
          </a:xfrm>
        </p:grpSpPr>
        <p:sp>
          <p:nvSpPr>
            <p:cNvPr id="111" name="矩形 110"/>
            <p:cNvSpPr/>
            <p:nvPr/>
          </p:nvSpPr>
          <p:spPr>
            <a:xfrm>
              <a:off x="511555" y="2749203"/>
              <a:ext cx="1197934" cy="11979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851665" y="3115049"/>
              <a:ext cx="923904" cy="832088"/>
              <a:chOff x="5405438" y="6815138"/>
              <a:chExt cx="511175" cy="460375"/>
            </a:xfrm>
          </p:grpSpPr>
          <p:sp>
            <p:nvSpPr>
              <p:cNvPr id="104" name="Freeform 61"/>
              <p:cNvSpPr>
                <a:spLocks/>
              </p:cNvSpPr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5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17 w 31"/>
                  <a:gd name="T1" fmla="*/ 0 h 77"/>
                  <a:gd name="T2" fmla="*/ 29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2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3 w 31"/>
                  <a:gd name="T25" fmla="*/ 59 h 77"/>
                  <a:gd name="T26" fmla="*/ 23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6" name="Freeform 63"/>
              <p:cNvSpPr>
                <a:spLocks/>
              </p:cNvSpPr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9 w 30"/>
                  <a:gd name="T1" fmla="*/ 54 h 77"/>
                  <a:gd name="T2" fmla="*/ 9 w 30"/>
                  <a:gd name="T3" fmla="*/ 62 h 77"/>
                  <a:gd name="T4" fmla="*/ 10 w 30"/>
                  <a:gd name="T5" fmla="*/ 68 h 77"/>
                  <a:gd name="T6" fmla="*/ 16 w 30"/>
                  <a:gd name="T7" fmla="*/ 70 h 77"/>
                  <a:gd name="T8" fmla="*/ 21 w 30"/>
                  <a:gd name="T9" fmla="*/ 65 h 77"/>
                  <a:gd name="T10" fmla="*/ 21 w 30"/>
                  <a:gd name="T11" fmla="*/ 58 h 77"/>
                  <a:gd name="T12" fmla="*/ 21 w 30"/>
                  <a:gd name="T13" fmla="*/ 52 h 77"/>
                  <a:gd name="T14" fmla="*/ 20 w 30"/>
                  <a:gd name="T15" fmla="*/ 43 h 77"/>
                  <a:gd name="T16" fmla="*/ 12 w 30"/>
                  <a:gd name="T17" fmla="*/ 39 h 77"/>
                  <a:gd name="T18" fmla="*/ 10 w 30"/>
                  <a:gd name="T19" fmla="*/ 39 h 77"/>
                  <a:gd name="T20" fmla="*/ 7 w 30"/>
                  <a:gd name="T21" fmla="*/ 40 h 77"/>
                  <a:gd name="T22" fmla="*/ 7 w 30"/>
                  <a:gd name="T23" fmla="*/ 31 h 77"/>
                  <a:gd name="T24" fmla="*/ 9 w 30"/>
                  <a:gd name="T25" fmla="*/ 31 h 77"/>
                  <a:gd name="T26" fmla="*/ 19 w 30"/>
                  <a:gd name="T27" fmla="*/ 22 h 77"/>
                  <a:gd name="T28" fmla="*/ 19 w 30"/>
                  <a:gd name="T29" fmla="*/ 14 h 77"/>
                  <a:gd name="T30" fmla="*/ 14 w 30"/>
                  <a:gd name="T31" fmla="*/ 7 h 77"/>
                  <a:gd name="T32" fmla="*/ 9 w 30"/>
                  <a:gd name="T33" fmla="*/ 15 h 77"/>
                  <a:gd name="T34" fmla="*/ 9 w 30"/>
                  <a:gd name="T35" fmla="*/ 17 h 77"/>
                  <a:gd name="T36" fmla="*/ 9 w 30"/>
                  <a:gd name="T37" fmla="*/ 19 h 77"/>
                  <a:gd name="T38" fmla="*/ 0 w 30"/>
                  <a:gd name="T39" fmla="*/ 19 h 77"/>
                  <a:gd name="T40" fmla="*/ 0 w 30"/>
                  <a:gd name="T41" fmla="*/ 12 h 77"/>
                  <a:gd name="T42" fmla="*/ 15 w 30"/>
                  <a:gd name="T43" fmla="*/ 0 h 77"/>
                  <a:gd name="T44" fmla="*/ 29 w 30"/>
                  <a:gd name="T45" fmla="*/ 13 h 77"/>
                  <a:gd name="T46" fmla="*/ 29 w 30"/>
                  <a:gd name="T47" fmla="*/ 17 h 77"/>
                  <a:gd name="T48" fmla="*/ 29 w 30"/>
                  <a:gd name="T49" fmla="*/ 20 h 77"/>
                  <a:gd name="T50" fmla="*/ 22 w 30"/>
                  <a:gd name="T51" fmla="*/ 34 h 77"/>
                  <a:gd name="T52" fmla="*/ 28 w 30"/>
                  <a:gd name="T53" fmla="*/ 39 h 77"/>
                  <a:gd name="T54" fmla="*/ 30 w 30"/>
                  <a:gd name="T55" fmla="*/ 48 h 77"/>
                  <a:gd name="T56" fmla="*/ 30 w 30"/>
                  <a:gd name="T57" fmla="*/ 64 h 77"/>
                  <a:gd name="T58" fmla="*/ 14 w 30"/>
                  <a:gd name="T59" fmla="*/ 77 h 77"/>
                  <a:gd name="T60" fmla="*/ 0 w 30"/>
                  <a:gd name="T61" fmla="*/ 64 h 77"/>
                  <a:gd name="T62" fmla="*/ 0 w 30"/>
                  <a:gd name="T63" fmla="*/ 54 h 77"/>
                  <a:gd name="T64" fmla="*/ 9 w 30"/>
                  <a:gd name="T65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015167" y="2870593"/>
            <a:ext cx="1025455" cy="971239"/>
            <a:chOff x="4587207" y="2749203"/>
            <a:chExt cx="1264804" cy="1197934"/>
          </a:xfrm>
        </p:grpSpPr>
        <p:sp>
          <p:nvSpPr>
            <p:cNvPr id="113" name="矩形 112"/>
            <p:cNvSpPr/>
            <p:nvPr/>
          </p:nvSpPr>
          <p:spPr>
            <a:xfrm>
              <a:off x="4587207" y="2749203"/>
              <a:ext cx="1197934" cy="11979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4913759" y="3112179"/>
              <a:ext cx="938252" cy="834958"/>
              <a:chOff x="688976" y="7240588"/>
              <a:chExt cx="519113" cy="461963"/>
            </a:xfrm>
          </p:grpSpPr>
          <p:sp>
            <p:nvSpPr>
              <p:cNvPr id="108" name="Freeform 64"/>
              <p:cNvSpPr>
                <a:spLocks/>
              </p:cNvSpPr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9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17 w 31"/>
                  <a:gd name="T1" fmla="*/ 0 h 78"/>
                  <a:gd name="T2" fmla="*/ 29 w 31"/>
                  <a:gd name="T3" fmla="*/ 5 h 78"/>
                  <a:gd name="T4" fmla="*/ 31 w 31"/>
                  <a:gd name="T5" fmla="*/ 18 h 78"/>
                  <a:gd name="T6" fmla="*/ 31 w 31"/>
                  <a:gd name="T7" fmla="*/ 63 h 78"/>
                  <a:gd name="T8" fmla="*/ 27 w 31"/>
                  <a:gd name="T9" fmla="*/ 74 h 78"/>
                  <a:gd name="T10" fmla="*/ 16 w 31"/>
                  <a:gd name="T11" fmla="*/ 78 h 78"/>
                  <a:gd name="T12" fmla="*/ 3 w 31"/>
                  <a:gd name="T13" fmla="*/ 72 h 78"/>
                  <a:gd name="T14" fmla="*/ 0 w 31"/>
                  <a:gd name="T15" fmla="*/ 57 h 78"/>
                  <a:gd name="T16" fmla="*/ 0 w 31"/>
                  <a:gd name="T17" fmla="*/ 21 h 78"/>
                  <a:gd name="T18" fmla="*/ 3 w 31"/>
                  <a:gd name="T19" fmla="*/ 6 h 78"/>
                  <a:gd name="T20" fmla="*/ 17 w 31"/>
                  <a:gd name="T21" fmla="*/ 0 h 78"/>
                  <a:gd name="T22" fmla="*/ 16 w 31"/>
                  <a:gd name="T23" fmla="*/ 70 h 78"/>
                  <a:gd name="T24" fmla="*/ 23 w 31"/>
                  <a:gd name="T25" fmla="*/ 60 h 78"/>
                  <a:gd name="T26" fmla="*/ 23 w 31"/>
                  <a:gd name="T27" fmla="*/ 17 h 78"/>
                  <a:gd name="T28" fmla="*/ 16 w 31"/>
                  <a:gd name="T29" fmla="*/ 7 h 78"/>
                  <a:gd name="T30" fmla="*/ 9 w 31"/>
                  <a:gd name="T31" fmla="*/ 17 h 78"/>
                  <a:gd name="T32" fmla="*/ 9 w 31"/>
                  <a:gd name="T33" fmla="*/ 20 h 78"/>
                  <a:gd name="T34" fmla="*/ 9 w 31"/>
                  <a:gd name="T35" fmla="*/ 23 h 78"/>
                  <a:gd name="T36" fmla="*/ 9 w 31"/>
                  <a:gd name="T37" fmla="*/ 36 h 78"/>
                  <a:gd name="T38" fmla="*/ 9 w 31"/>
                  <a:gd name="T39" fmla="*/ 48 h 78"/>
                  <a:gd name="T40" fmla="*/ 9 w 31"/>
                  <a:gd name="T41" fmla="*/ 59 h 78"/>
                  <a:gd name="T42" fmla="*/ 16 w 31"/>
                  <a:gd name="T43" fmla="*/ 7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0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17 w 36"/>
                  <a:gd name="T1" fmla="*/ 0 h 76"/>
                  <a:gd name="T2" fmla="*/ 30 w 36"/>
                  <a:gd name="T3" fmla="*/ 0 h 76"/>
                  <a:gd name="T4" fmla="*/ 30 w 36"/>
                  <a:gd name="T5" fmla="*/ 51 h 76"/>
                  <a:gd name="T6" fmla="*/ 36 w 36"/>
                  <a:gd name="T7" fmla="*/ 51 h 76"/>
                  <a:gd name="T8" fmla="*/ 36 w 36"/>
                  <a:gd name="T9" fmla="*/ 58 h 76"/>
                  <a:gd name="T10" fmla="*/ 30 w 36"/>
                  <a:gd name="T11" fmla="*/ 58 h 76"/>
                  <a:gd name="T12" fmla="*/ 30 w 36"/>
                  <a:gd name="T13" fmla="*/ 76 h 76"/>
                  <a:gd name="T14" fmla="*/ 21 w 36"/>
                  <a:gd name="T15" fmla="*/ 76 h 76"/>
                  <a:gd name="T16" fmla="*/ 21 w 36"/>
                  <a:gd name="T17" fmla="*/ 58 h 76"/>
                  <a:gd name="T18" fmla="*/ 0 w 36"/>
                  <a:gd name="T19" fmla="*/ 58 h 76"/>
                  <a:gd name="T20" fmla="*/ 0 w 36"/>
                  <a:gd name="T21" fmla="*/ 51 h 76"/>
                  <a:gd name="T22" fmla="*/ 17 w 36"/>
                  <a:gd name="T23" fmla="*/ 0 h 76"/>
                  <a:gd name="T24" fmla="*/ 21 w 36"/>
                  <a:gd name="T25" fmla="*/ 51 h 76"/>
                  <a:gd name="T26" fmla="*/ 21 w 36"/>
                  <a:gd name="T27" fmla="*/ 11 h 76"/>
                  <a:gd name="T28" fmla="*/ 15 w 36"/>
                  <a:gd name="T29" fmla="*/ 31 h 76"/>
                  <a:gd name="T30" fmla="*/ 9 w 36"/>
                  <a:gd name="T31" fmla="*/ 51 h 76"/>
                  <a:gd name="T32" fmla="*/ 21 w 36"/>
                  <a:gd name="T33" fmla="*/ 5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114" name="矩形 113"/>
          <p:cNvSpPr/>
          <p:nvPr/>
        </p:nvSpPr>
        <p:spPr>
          <a:xfrm>
            <a:off x="1923550" y="1661286"/>
            <a:ext cx="2193926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社区内容 </a:t>
            </a:r>
            <a:r>
              <a:rPr lang="en-US" altLang="zh-CN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—</a:t>
            </a: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 商城转化过程还有优化空间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975340" y="1362316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kern="0" dirty="0">
                <a:solidFill>
                  <a:srgbClr val="C51729"/>
                </a:solidFill>
                <a:latin typeface="+mj-ea"/>
                <a:ea typeface="+mj-ea"/>
              </a:rPr>
              <a:t>劣势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51729"/>
                </a:solidFill>
                <a:effectLst/>
                <a:uLnTx/>
                <a:uFillTx/>
                <a:latin typeface="+mj-ea"/>
                <a:ea typeface="+mj-ea"/>
              </a:rPr>
              <a:t>1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C51729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963414" y="3154730"/>
            <a:ext cx="2193925" cy="7042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供应链、物流等电商服务不成熟，购物体验不佳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948345" y="2870593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E5660"/>
                </a:solidFill>
                <a:effectLst/>
                <a:uLnTx/>
                <a:uFillTx/>
                <a:latin typeface="+mj-ea"/>
                <a:ea typeface="+mj-ea"/>
              </a:rPr>
              <a:t>劣势</a:t>
            </a:r>
            <a:r>
              <a:rPr lang="en-US" altLang="zh-CN" sz="1800" b="1" kern="0" dirty="0">
                <a:solidFill>
                  <a:srgbClr val="2E5660"/>
                </a:solidFill>
                <a:latin typeface="+mj-ea"/>
                <a:ea typeface="+mj-ea"/>
              </a:rPr>
              <a:t>3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2E566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047929" y="1606893"/>
            <a:ext cx="2193925" cy="7042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社区的内容、玩法还有丰富空间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6054409" y="1352931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kern="0" dirty="0">
                <a:solidFill>
                  <a:srgbClr val="613620"/>
                </a:solidFill>
                <a:latin typeface="+mj-ea"/>
                <a:ea typeface="+mj-ea"/>
              </a:rPr>
              <a:t>劣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13620"/>
                </a:solidFill>
                <a:effectLst/>
                <a:uLnTx/>
                <a:uFillTx/>
                <a:latin typeface="+mj-ea"/>
                <a:ea typeface="+mj-ea"/>
              </a:rPr>
              <a:t>势</a:t>
            </a:r>
            <a:r>
              <a:rPr lang="en-US" altLang="zh-CN" sz="1800" b="1" kern="0" dirty="0">
                <a:solidFill>
                  <a:srgbClr val="613620"/>
                </a:solidFill>
                <a:latin typeface="+mj-ea"/>
                <a:ea typeface="+mj-ea"/>
              </a:rPr>
              <a:t>2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61362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6076041" y="3171860"/>
            <a:ext cx="2767017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市场竞争激烈</a:t>
            </a:r>
            <a:endParaRPr lang="en-US" altLang="zh-CN" sz="1400" dirty="0">
              <a:solidFill>
                <a:srgbClr val="613620"/>
              </a:solidFill>
              <a:ea typeface="微软雅黑"/>
              <a:cs typeface="Arial" pitchFamily="34" charset="0"/>
              <a:sym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e.g.</a:t>
            </a: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 抖音，内容</a:t>
            </a:r>
            <a:r>
              <a:rPr lang="en-US" altLang="zh-CN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-</a:t>
            </a:r>
            <a:r>
              <a:rPr lang="zh-CN" altLang="en-US" sz="1400" dirty="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电商的方式变现</a:t>
            </a:r>
            <a:endParaRPr lang="zh-CN" altLang="en-US" sz="1400" dirty="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076041" y="2793777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kern="0" dirty="0">
                <a:solidFill>
                  <a:srgbClr val="CAA884"/>
                </a:solidFill>
                <a:latin typeface="+mj-ea"/>
                <a:ea typeface="+mj-ea"/>
              </a:rPr>
              <a:t>劣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AA884"/>
                </a:solidFill>
                <a:effectLst/>
                <a:uLnTx/>
                <a:uFillTx/>
                <a:latin typeface="+mj-ea"/>
                <a:ea typeface="+mj-ea"/>
              </a:rPr>
              <a:t>势</a:t>
            </a:r>
            <a:r>
              <a:rPr lang="en-US" altLang="zh-CN" sz="1800" b="1" kern="0" noProof="0" dirty="0">
                <a:solidFill>
                  <a:srgbClr val="CAA884"/>
                </a:solidFill>
                <a:latin typeface="+mj-ea"/>
                <a:ea typeface="+mj-ea"/>
              </a:rPr>
              <a:t>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CAA884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9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8" y="274637"/>
            <a:ext cx="2330174" cy="327530"/>
          </a:xfrm>
        </p:spPr>
        <p:txBody>
          <a:bodyPr/>
          <a:lstStyle/>
          <a:p>
            <a:r>
              <a:rPr lang="zh-CN" altLang="en-US" sz="2400" dirty="0"/>
              <a:t>产品规划</a:t>
            </a:r>
          </a:p>
        </p:txBody>
      </p:sp>
      <p:sp>
        <p:nvSpPr>
          <p:cNvPr id="23" name="TextBox 4"/>
          <p:cNvSpPr txBox="1"/>
          <p:nvPr/>
        </p:nvSpPr>
        <p:spPr>
          <a:xfrm>
            <a:off x="520439" y="1757107"/>
            <a:ext cx="4306204" cy="418513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微软雅黑"/>
                <a:ea typeface="Microsoft YaHei UI"/>
              </a:rPr>
              <a:t>各种社会机遇、新的技术潮流、当下势头趋好</a:t>
            </a:r>
            <a:endParaRPr lang="en-US" sz="1600" dirty="0">
              <a:solidFill>
                <a:schemeClr val="accent3"/>
              </a:solidFill>
              <a:latin typeface="微软雅黑"/>
              <a:ea typeface="Microsoft YaHei UI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741424" y="1132070"/>
            <a:ext cx="3370216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机遇更多，顺势而为</a:t>
            </a:r>
            <a:endParaRPr lang="en-US" sz="2400" b="1" dirty="0">
              <a:solidFill>
                <a:srgbClr val="C51729"/>
              </a:solidFill>
              <a:latin typeface="+mj-ea"/>
              <a:ea typeface="+mj-ea"/>
              <a:cs typeface="Lato Black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3064" y="2830598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626016" y="2821617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1795" y="3145374"/>
            <a:ext cx="2097837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社区内容、玩法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购物转化、过程体验</a:t>
            </a:r>
            <a:endParaRPr lang="zh-CN" altLang="en-US" sz="1200" b="1" dirty="0">
              <a:solidFill>
                <a:srgbClr val="61362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58250" y="28408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迭代方向</a:t>
            </a:r>
          </a:p>
        </p:txBody>
      </p:sp>
      <p:sp>
        <p:nvSpPr>
          <p:cNvPr id="29" name="矩形 28"/>
          <p:cNvSpPr/>
          <p:nvPr/>
        </p:nvSpPr>
        <p:spPr>
          <a:xfrm>
            <a:off x="3280260" y="3165780"/>
            <a:ext cx="1921935" cy="117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发现、分享、购买，更好的闭环体验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613620"/>
                </a:solidFill>
                <a:cs typeface="Arial" panose="020B0604020202020204" pitchFamily="34" charset="0"/>
              </a:rPr>
              <a:t>更好地变现</a:t>
            </a:r>
            <a:endParaRPr lang="en-US" altLang="zh-CN" sz="1200" b="1" dirty="0">
              <a:solidFill>
                <a:srgbClr val="613620"/>
              </a:solidFill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zh-CN" altLang="en-US" sz="1200" dirty="0">
              <a:solidFill>
                <a:srgbClr val="61362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66714" y="28408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迭代目标</a:t>
            </a:r>
          </a:p>
        </p:txBody>
      </p:sp>
      <p:sp>
        <p:nvSpPr>
          <p:cNvPr id="34" name="AutoShape 4"/>
          <p:cNvSpPr>
            <a:spLocks/>
          </p:cNvSpPr>
          <p:nvPr/>
        </p:nvSpPr>
        <p:spPr bwMode="auto">
          <a:xfrm>
            <a:off x="2781132" y="2976223"/>
            <a:ext cx="288501" cy="2895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517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/>
            </a:endParaRPr>
          </a:p>
        </p:txBody>
      </p:sp>
      <p:sp>
        <p:nvSpPr>
          <p:cNvPr id="37" name="AutoShape 59"/>
          <p:cNvSpPr>
            <a:spLocks/>
          </p:cNvSpPr>
          <p:nvPr/>
        </p:nvSpPr>
        <p:spPr bwMode="auto">
          <a:xfrm>
            <a:off x="520439" y="3036915"/>
            <a:ext cx="258172" cy="25773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C517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9808C-5F22-894C-B5C4-9D52A66E8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11" y="738072"/>
            <a:ext cx="3175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890A531-3E16-4555-A31D-E47ECDB6D5E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Mto1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LaNZ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y2jW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LaNZ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LaNZ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Mto1k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to1k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LaNZIYv5fY8oIAADwPQAAKQAAAHVuaXZlcnNhbC9za2luX2N1c3RvbWl6YXRpb25fc2V0dGluZ3MueG1s7Rtrb6PK9fv9FSNXV7qVqviBX6m8rjCME7QO9jUk2W1VWdhMYhRgfGHsXV/5Q39Nf1h/Sc8MEINjO5CklbYlbFbLmfOa85zhaHvhk+Mr65BRz/ndYg71DcKY4z+G/Z8Q6i2oS4NJQELCwuoecu/4Nv2m+Q+UwwAaMsu3rcBW+GrYr6Gh+EHdjtxVu/DWHDQbqNPEDdxFKm4psHYpqZeSAmtqo670qgcsIr4BWRCfHefaq2ZWXxJofkgCpvk2+d6XstjppewOrgLLdgAv7Leb/NklUndqkz+oWW91WnjXkCVJaiOlpdbV2q7TuezIdYRrzVZN2g26DakhoXqrVb9s7+qdRkuCt+FlG7g08WUbNTvNZkPdNXADqJEsD9SGsutIl/W6DNJw91LZDYeDTq2G6vW61FR3rbY0HNQQYEvAQ5a63ICSKg2k9k4eyPWuhIbKcDBs7rCK20oLdRu4XavtmoOBVKvtjbvfXdpce2ju7STmfIXhURccXeWxVT0SXL3FOggA2STeyrUYQb7lkU+VBfU84lfimBTxm2AkqmShERDAnL4vQtpnIuDRLwu62v6xVxUrCZpQJZ0LaThy7E+V+Zox6l8sqM+A1YVPA89yK/0/ROESbyYPJd2QoAjdg7Uge3Ed8ZOXLJYFIQzPOSIw8MrytyP6SC/m1uLpMaBr386l5nK7IoHr+E+AXbvsKPisINcJmcaIl9EPd/mTn2wF/gwJV6+N+ZOL0rXmxE0k1sRPAbq9yNctckC6cUKHCVK5zp9zpCvrkWQd0JX5c57GBylZr3X48zoRI98ZoEs84xtn0V1rS4KskKhCnqWiq/WqaDytAvrIjZ2le93Rz3QuhYLjP3INa/zJRcQ3yAXm8lJsNrF/9QAxfj2sJT0PpIBz08UlBgmWk8FMGd9MZP3rbDS+Gs8G2lWlr0RZiXha/tJod7/XW22oXDFdTk7GjTwaZXkhwaxVy8dLN6fj0QwY4tFMx1/MSp//XZh0fGuONB1X+vE/CjOYTPFdpc//zkN6O51i3ZwZI03FM82Y6WNT2GWETaxW+l/pGi2tDUGMoo1DviG2JAjKsxMQFLqOLRZ4yXb8NckhTx3fyJo+m2LDnGqKqY31St+gQbD9k+BsrdkSgmdphch2QmvuEluIhRAR66t0h4I/bOkAJvUsx7/II30q32v61cwcj0fGDOtqAqn0sW8jNbC4pOKMprKBp8AjsKB1v418JqJPcECy6xZmcq1dXY/g1+SKXDuPSxd+2Ru0mWBwyYT4OQghcPAUos4w7sdTldsQBCILraww/EYDOxM0adfl4K3pyhhCUzFT/E3OJuENjnf8BYQOWbAc/G6wYchXeDYYf4EYh9wcFyQaf4aU/FyQ6Cs2IIewkYNMl++0K5lnBE/DJEGSHFxYPN7dLbIWC6Dj1tw4dB0ChFsY0kRkY3hRWJKBf70FR2ry6ES2R4zB2OLt0dkQUCWwoc3lkAVlSMEqj65fb7W/zoayNsLqDMJNHd/PTFEluVDP2iKfMmTZG8tfEDQnC2sNmbCFNduxxRr3vFDht7XzO7JYXH9+jkuXruIvP79BpUzBO6IZnJdBGBxTVuw16dxs8Q7eqAiP9ZNa5DHAm1UwFKzLU238MS4KHW/tRlX6Ixz1rFxRZ72qx/vtld9t/wFljKgEDzSoaAOHFiLC0Il5y4Hm6RYi1PQhiIsvi1Dw+aW0EAN9HPPQKXoHmzuwXEaRO7BoMRb3eGBoJhy27smc3z5yEItcjbx23N/8jugSuJM/p+qcPFA4L7nE2kQHGehdwv15vJw6KmVai6mZI1BcB56PUVABV9fx+B0qH9vbG5yYIuoGmf3c07Vri+x2nSfREcDOa4+8PIc9BNQTUNcKk7iOmtJf3qlItMVpJHdS7ADxnKC5fZXKz3d5zMDyVLmeKbKuYH6j4Pns5qeD7OA2GZnGbCQPOAdIE89iiyV04Qd+z8vPK7oRqHgoA7948waxgsXyX//4Z342B/pEUBRD/1yUDyQ/r5r4md/fdMpI+PccfEx5kCUVLzkJ4wtVQpr/fmVqEKAfcmWxorbkUY9/4solGlIgdqNsmrJyfQNZYoikoOsAzoIFmdzI089Q+MRZv9K/sYInKJwmpW5RRsLyPDZZYR32V9w1cx2fFCR/dyfimze1yUxWVXH3hxx1ncVT1H5tuMDEn/mQSx+L8FOuZR2q8wFLYjusOE/R3JKqBSUhet8XhM3RXvcM2H9QcS2o4SzzfcZnAXUn/MvWy0+5gMA/xEEY91nAr/TJWxojXNJvse/6D5YbAloadIg6AR0m/LAYs8zCDrGnPHfsNN8Ycoh4R13oC0q0nRTrLPyQSlEG4stvWsAz7IXmcM2Kl1Kq74GH+Dr5zl7gp4CH+AbvKWO4173U6XApTZp8jhtYQRqex3eAQ3xRpWKc5C2LwzUY8c+yYWojMSCL6VGb9EVvNB2PxOnMYWmFqyc07vnPx5cbTjPfim2HfOyQWdiHb/V8/PaYw1xyOrjFPiAF06YW78cyIMY5lgLR+ODQGBEUse2KfKrARcRaLHmlDyso5vGpws0ZTWhO0a2SesbLWYpSaHOe1BP1XJTzQiJ9XsWLiaJRsp8n6lVf2KlXPeehXsz2tAP9tTcnAYYYcKDKxR7KAtPoy+RT2J04kR7QnVhNM2BL4O3DHSnJhBQgE1jiWJVkS/SSXoezJXNcsiFJqUoBUsY5v/9eCNlxPrhlNiIPLB3eMaRwFsS1bh+L2RqYgp+kEjeytJCDlYJJx6x5KHZ/pFolzWev45F2lJRpHu7pCk3ZgderR0QB7inr96rpNgs16siU9ezoNZrcltPWctpaTlvLaesPM239qRy3luPWctxajlvLcWs5bi3HreW4tRy3luPWctxajlvLcWs5bi3HreW4tRy3/iDj1j3q/8+0dU9UDlv/N4etOeaYHz5tzUH4w45bo/AsPG2NyMpha6Fh67Gp6cdPW093nY8dtqa0+i9MWw9hQAr8Tv6n7n8DUEsDBBQAAgAIAMxo1kgugG8OhCsAAGRrAAAXAAAAdW5pdmVyc2FsL3VuaXZlcnNhbC5wbmftfQk0lO3/dwpJCnnIFEaJnpIwKmSPqCx5kn03RAlNU9YZE8qSyShPRhEtjyTrlPWxjMIM0Uxa7FlmkixjGjJjmeWdaVXx+7/nvO857++8R+fEcc99X9f3+n6++3Xd30mwtjJbJ7xJeMWKFesOHzI5tmIFP2jFipVXhAS5V14Omf/L/cUHPWZ2YEUhQWaE+we/r5Gl0YoVGNRapqcA9+81Zw45QlesWF/P+8+HD3rgvWLFqdnDJkbHQ90obwPyYB2OBh+rldwvqBp+SBHe1LD9mu9W2tXYh6HpL6X+7tz6x71G4S2SpX4KDpfbhPr+8bqz6bJi9x7R7m4naExZgmV+a//YR3eIb8gJust8/hjzRMGU9plDkb7tfRrzN4naHY79pScIxnGN+PSg2rCZUXts+MwkGgubmr2kCnuSs0mtbsUqkYU/6m5t8qs08f7jqu0uA7lTnJkOBKtDB259YMMW8Z9v5P5w8ZIHJdIhEt7V9G7/AyIjm36/oyCqaTeJfKe8L3zsFPCdYi5S/aWOoLTHBb4FPybioprU5C53pIc+peIlJsLouho/j4I8LQ9CxrnBaAeNYguMf51D7cy04Nb6UL9323Bg9DbQrx9iRYRA2wLtsypm75zDRv4ZVqvX/9PnhAvyxslbmn4mSdrDQ3pVtIhD3JOd168/+2VMIRA/IFrk11XEqss3XTgvnX/Nvln5Zz78NsHt13Xo2k/Z9f5FNcEz9HIs/OOdlTtvr6Q9lo9UaiDG6j35W974VbeAr+g+/CErwNcHo+Z9B7LYI1nrg2qmU2+kCz+4IAw7KkDyNWYim+iCRrHyCleUEltn5hlrE4d7oYSv0z+vQzDxiLTa3AvCD+qahRuI8aeJYt5CoJd+j5qQjESR72xArEvDfr7JTuCR3gEuvWLeC9ZgfcLDfyU5WNKaT1LM2++Aj+WfiS0z81WTpEpG71ewDDU8Lt/nLcNZsokuogPiB0aLLmDPM5HTlh69hbwbokUsH+Sv8YEAghRjv/Ok7g9LgeOGAmU7kymSwd5C+vzABTz8G9B5s67ClXcDP+CmtaPEMxKoT1jkh9AG5Pj1z+A016tWf3z63JfJmSQ798+1P+9wDx/JfuyO6unRTmJpEl5N+MKBLRLl4J6Odo7+9DSUAZ9gBzrr4PPq/uQSLbwI0eO3DsFHbbL26zI/1scxqof1qHOwyebt/do+/PyQ+fk+Rm3I2+dzY5D5Od0WBH4mJyty7oQFk/HaTOf+2z42a/wxsXYs2YacpBcLZZSXByfZRLXtlG96cfHZTWspNM3O48dcdIsHWxviDyP4AeptQVkqnX5PnmQbmSKDhkPfXTULJLAaJI5WT5V2SkLS5RXk7MdHHVbLjCFUi7JZCJcYUckK6hIL8N7uJ76zpI40O5yF6BikUYW2bEXGo8xjkEOHuyeQ5y+c4Q336mxOU64soMtJumglI3sBQAI/AJLXEfevUndywOjXUh74USMgzebmD2OQ9LTuedcMYVBSjb1pmT4urw65JCGuAb4Nc3DV7rBUnZ2FPmamPTteykHf64EeTau7CZzI56qJxE7/A44uOOcoz+/K0mT1r6kIiLQJiGDS0tE1JdYKbARLDhDs7b1XGuG+hLQ0WTU4iRVHrnqudbT6zokIDpKeY180mK1I6+yOiChB35BZC3pUquYmMGG+hDxlJnROqibuQqGwex6t393dokXS0+g22xwyfjTdrrrLt6q/LL0hHT4R1i4LzVJeQmI1tBOt71KqQz+1mYmK6zcgerK8XWOlVNL8+PCT/Xh2yYhdctuB+CFEed+8V9gVCkSu5ypkojdi9J20ZNoSGHhQTZTd9j8SUXSyFnd3R+SHHDBJO7OrIZ5MIv6DC0N7HoKxunyzambnMER6jm1PAIXdwUkqwrMyN4VwRx57pyWZdmdll5unWeyA8ccnPyyU4Y0ogJJjoZHA8dtli898O3iOPM7VXY3j8j3K401iMCH9BfbvTw21+m0te7km6bWdYfKdNdf33tm1m1xQ94Mfr60QGVz99YgV9o64JAuIFn2yeoGR9BE8keZdKShpHdUtLATac+eR0t+NPtWS0t8FKKp7BPU474Jwq3XU6aJiBeOPW2YW2tPWOpGUXR23V+60duYzilU63n7xUQWyfGX9D/ulw4JwrVcUYAmBSfO8NrSJa11OKS+unKdyDAhc26VmLPCo5mmSyJO4gZgftj8KtErD4pFLjPADw4DF5cmQ8gnfZWsocOKBYZl959UtM2Kwn41r7OFUf65tfVCwuBI8uMXWquLaZpEldKtVrfnsOi46pT+sc6iy2o8Vlr4C+trz/T8DPyOdXc2i98R1uCNYH7v9i2TZlH72c27woXYjaqYviUqbcTNgXF0UGC3NsFkGgsOo3xxUDQkdKyg/hY64xRWkgajj8rXl5Ajd2g4BwCZLx3vNSp44Z58fLNPyHeh9pxjsOcNlaxp2pXP/WJe+l1mstcmfTxcunc8Ix0w5bv+A67W4rAP5WCqlRwOCpi/9ULmWC/Jg/8vDwbxRokW4fnYh8p7cYOB91j//HpDsfMiF7tWm+ycDsqcCy6O/i15rkGEyZm8jtEq41Z0rm9xQYAHr69QE+QFTR4+53hE+bcvl3cl1r0ryi1uxT0nadJmvfrUulUtj+x9Eys4zbyVnCCG10NDBSxvXIya3IyYJw776UzfqE1VrQ2mrNnrzApMF3BMBD+yORhbBKf5x9DBa60MPD93YtE+z1lGOOz9mcWaz4lAIJjluexZs8sMwkD0IdDuXy4XfP+1+6XVC1Vvh9d/IVMNGPZRXWBmDZfVga264NJooKx2n9TtoR4oB1QcT8Rs403d4olGLJ83vdEFMQLMi7A9tJIDtTXvpvVBigFvhr/EPN7ayNTLll1K/6hTZ4K2sZIfRIBUauEXODqXLN8YJtx6LorPO7XzgICjr3A/9QpLPJR+2pBQRM5z2dZQykeMCAFo4q/Mqhh1fpOpeBZTIT0tuHJ7by8I87A1M5OzeDoY4I4Pw5T3d8wL5xI2cpPnIoev2fdrD7e8CU9cUjaU9XnnUgPXJUitkYuiYJ/OaK2AReLmTYBQUlKxp/TYSBUL7vUDtTy9LA42M5+MDpmiA8nIMpUwrKN8Eb7J75WWhfV4vpbj2tvzNaGeCOFBdifBmoqhGnZRh42J/HrhTrF91MHSMfA3yH5hMqIKhkOdvi/PVz+kpe8EitI+Mlzlg9ygeiC9L3Pr08kxIBDFRyHxrg9+Tg72IjHsU4YSeVB2T7iPT7dtecAWkQLJi2+14fGSz1iKStjMGqRUSkWt2cT1G4S6lwmEiyU8H1F61LVVVxxGLNZXBwnYcYXJysS9e9H2AVvYoEEJG3M9VtCfk489jlbnXpnrNzZ08Qsd93FpG14D2FHjeTJVMnbV30MVngr+yrBNkLe5tcujMeFFMCRpeYkuib0gGU2PEy0vR1xu882uOZ19SwDyrzqhrnLFJKdXSj/57CJ/L+FjRbwO2NzgmAAqiV4rQklzvLSIwkkamEUHI6UqFND+EpycLlCyk6LTi7K5Qv6B2wPBp6iXMeiUvi/l4ecWnl4P7pt2D4/EVMMCzQxIOKFsBJ4HuQuSJGrhedKIQ9WkYDFcB1dHkGup2NUt/5VshVZIy3yeK/DyRBIFuf3BrqJ/Ozu4Il4Z595Jm23mNqyqn4zHi50ps380EWeCcrDEie7vJ7rUAv7Xq3bNe18pFtLtnUyWqQvPHNK2Q0N2oRBpFNSvtSF7d3uPyFjjGsbW7CCyGSxovshYCLbCf0jjDg8niKXlSJ3bZX0TryLdLFPt4iKF2JAXhTW+LDZrCcHiMwZvuA7HBFhYTXMfPwTJt8mha7Tp7SBljRQf9MLBWSJI5+0jDXoszerHztlFnuvvASuzNqQoZiYZnAIEZwhpf1toi3MJU3pUJJqp/FYvTgAdCoImOP16+eVg3bScfDFSpRw5Z5Qzdk/rdlBgmQ2pSrFEWAuHHb18C5BxAVogaxd7fa/Gq+8jw20CBuG+rSeu/IH8Pf7xN+7jHuPBvmRIvSZKOWDnalmeI4nn6xYVIvumD+rpz6yWlqxa3uLjMC+Gfdr64t3IJTeIzMkWdvA19UNcpKbbYStTp/K/v2UfJ8Uy+U/0eFeVdU0XFoUl6+K/3FfsM9G77UNrhplNNw23We3+YwM3PzmRLxn/xVJhpqDd83rhrFbIjf2ESOHBs1bCSahCWRR9M72e+32LnD3/Itwq66fNjG707r3vaCy4IeoylK14e9BI15zqzyzvPnFTrxnVdvcO3vm3F4+Ir5UcavqfQcVHKN5XD/uT6X3unqHGi/6+qzfXfyrc0wxx4Nxz/Ef5gk2zFiDHDUV/Jk/vn52H+XCSMcBmpbq4/xidZcXdBFPYG+IP5C0ZYPAy7TkjX3cWNs5QfLh7IVNytvBZ39zMzF49kFiVhYSD4X0BCQeXLz8WUKQPOVH0Qhx4EjJy2R0x/hBowoPpvLkQ9WdfAOAs7imcEw1BB8MXjXYKlh1vY0PV6MEovmJch8CQlZdNXAduyaAxKsHTLDB/dkdJxeHvR0x2DvS8NYUVrQRclnwovVDC1M4GTXpqxzYV15EjpeOp5npKavHq0ErwgnuNGRo3b6JEWXnrEzGE1+d8M0tML8vXb7JKfcBlYv+mupyMcM/cjaBITpPMDqHBqhKj+cGHUGTL70mZu3KZx8Scl8/QISqaN5hXJwQiOMb6ZYbj06r56zTBJrr4Z71HJU7Pz/DEfPwAaK16+5gY/gBGkGYtOFVK/KP2Lwm5pcoiT45oC3NzwgX2fIv+MuEA7dn5hAabi9ZciS0XWk8Y5uHV1iclKA4uViJMxGgTV7wWjugxB/i8+vt7c/KL0gV8N0xdb8TXesPUh2EoS84avf70B9O1Z419rI2pIvu+XeeakwOJYUP512e8uxWrVgud+sfwXvl/+bAptr2vb2+oWZdp/S36lv9G0aOT49fLnsBF0uAZjF/xdRrXXLXjuV1/6/fKLktiTTna2711sadXhbl8rTfKfGf594oUmq34BPTzb/2zbNM6p67tuvd/zg4mLmO1v9PCiZEfbG1DbxqnRMJ+vNyxg4iIW+9tlnhtTTnm92d/nh8N5dWHBc9HLoC6D+n8EqilRnpybk7m/wdcCWa7PTZM4s8Vs2ETlcGBSYlGQLLaWpQCcPTSaVlEkCv9g7EtVhepRaLr0TjA1IySMqcomqcqRNHAU7aAyuS7acKSUN4Jt8Lde3Yz2ZuTwm6lnP7J+Tx4HPkh6wyZTsqoHP+Ug5nI2Cgir73saN+S7VurRHZOev5JvVJs5vJwYfs1qLHUJ16PUovG76hOHWNzR33fTkZKLxBQ81oTzAzgzKE7ozDP72rPxHLf9NNGIHKVeiow4f8PEpf65gv5/18h2B8ZJ8Tdge9bH2Ww5gkyANqhDMoOzxjzuwPUmNCaUD1w/PyDm7v/EvIo6tLcBE4Bu3v8P12HZr89ijfsGBfvkE6tkqrZf/ABB8rC/e9J22xzhZHb8dy1o4QHYptDkp7MDpLMuidLkN2i4VtsrGshnCDM1FNtSx0voJfgbzI1JHLI/hEOBjR2GX1yt4pFQ7DM7eb1M4t5b917EWhlShY/WBh0rEps0U8HRsq+aGGo5Qqo47yGOUsfhtUn6qecv46UYXbVSHMSubSPidhk6cb8ph9BnXFHy5M6WnWVKfZ5BLDmAirSDIIDGCfACGhlaMHsqe3ZfgaqqJHy8c6v8khwFrtVuZHpxTQtjJt7wLmV9wgVPuHNvbS3B5xCGyQFz78NLACk1GiSXsfmuh+CiHgGuEItZtpxqdshTzFQlbvwKyfHPcMh5J0NObagVAaUGMQFRphdXi1s1dKCfPM1FP2xoOeyl2TCZLZsTjfTpFAOnGjVgqNfBQUdurgFtPaRNh4y0QMMvSasI7Z+ekp9/jE+HCx+8uPWnCglvBlNhUKoEQ4hv620/T1wlozee7NVhPP4h3pB8PFl8S/MkfE+7EU7xidG+ps6pjU67w2S61IO9/fb4XFFKvwgIGloQGWTwNOQeqMkv6HTY6WPw3aFapQoK0bFCqt2zJB8lcasSWYExrP5Lt3/bniaEJhwef68l6V2CLixBh5cwCuNpFPi+7haXVGo5prpWCJRUk+vLL4XvU1CQOxoBg0zMOMTu6DL0oob+ZvjEeDqLzDQyHU9yqO1ViI6x0VlPoJj4lTfSKM+1wdFyEiwhsW4zpP+TA/zrWhDla+C6mXTxO0bcUfvofYAW/AZ3FEp6c5TJZiBDgtGmn4ryB8iZCLUdSPTR2zoQX4SntBThwX4dJTBYxKqEGjwvf91yM/UNIE/jBzO/KD+Yuq0bgspk2pSE2G5enFBuIBIjKj6xM18rxIBnhOLv+wjgFpT7vtmumTzFAyJb/pOt/Tku+9820cuPLT+2/Nj/P491bvauZtRQ9WYyHgsaMOsNYPEJBcR52xiowdpHdxi8SgP64cI98bpsXjYoFzGunuIoES44ERXFKzAcGog7PKAacAY36xP/I5Cqq2xusTmq57MhQlQJE+zWW3RrIz6Tyrv/15DMk5sXcj28mzY3qrim/CGtxxCGwjP+/eLff4/toh4/RnNqaMrus88GuSFR/C1A8Ak1tTtfKvoFqFbi39JjeqCLWw+I/0/bwKX/l7aBL+y4ydsWP227+DZF8d4oSBXvhkXTej6bPbzt7c6HS2zR+K+EjtOxzBas7kxGlWCEi9aJviXqA3o2RULqbvBp26yU9oEbvpld9U/VJeyXoMl3QrEpTadB3Ht8tjBtXnrR3ati3zlFruiMQ8hpkCV3G0s3cAGlV0BaK5bYBIq4b8fzXHKaSYDyJfaB9GyUuR4PjNqMRy6xkVbse2qZlGVSlkn57yCl+7lmLe1K/WOifkTo3EhOkD7vwIulE9GAwxyk4YEG1VQ4tWqWd2JFE5UrJ4bSmdJKJZMrbDpkOzQnzRY3dMR3R3gFt6ow3rmTaORGt9BBpaYKbxL7wz1U30VBiAUMxzErpskbkCAuk509YJcklNjn4zZtcZxMRvWwkVt7AdV50Y3g8RuDPKdjrql+A0FK2N538KQ/SU5Hy8uCGTKLERHf+offFnx4jrFMyGgZfXqoUsHlJL6EE8Soqs6CGpnqxpaR/xGQaqGJv9tFfayXJF2Vj5/EFBUhiAyyq0zKEpxcw+MkoTJhDUuxapOXmSkyEZ2Wb+A1CazSJdGFRFOr9nYHiGc2BIgaMD8+t4oXWk/i9HSQZ47CR200c5Lkt0yo4vCFqIoCeAOcmyEDIUwMXi7KuLddzpyJWLute2YmSDd2Jh5CYZNqnZLFPQ8xERFIiEUEMqJ2I3V0KXO+dRtXAjLOSkhMp1W4T8oBxPVL1iAsJsgVUvwm0o9ENqfqaJHSKmrgJmIbGBsH6ybHVDr9jHCTPkAVBweqkrbkU5POYliXuUzH0xSwEY5LEUpBjnyW8WxuPwNm0NeovoRspshzZZOclr5vB3Zbg1YwbDw+/sKdGqIpkzP3uObvewJyY+jsfGzfysRpc9dubI/5we4wq5qSbQcSheS7k65Ipe3Cl8sC8IQ2Lk9kqgr1+uNCwpCL1tg7NQA8trcHenn1uwVCEnKlEeNX9Hpa1Nv56ivrtkbHlKV4zYKuCwFJ6qWygBZoiceWYKddnCPNikF0AJgEKdPUdKU2xb9VgMxj5p1rme+u7XdtSVu83p+ZcI2bbmHOvXLjJoSGETEtZRpbAxOtvVhtB2KnzU2cpB9FJhzh/4NSRgeh6KY3KNxc2D2IGgHZ3eTHeEV4w5YZn6PhKlMHTZD+HRHj2Yo0B+cHGzoqRKxIncEI8bv5xii9/pQ3+CVcvQSPpeARJaVP6jfcEbg0IWGrGppvT+ULt1PiEsyhlmNOoW19BuAwZ/61lIqhpMtDHWQYBa7ejvKcpdKvpWm5Z/iH1QbfgmQKyXTDcTRaaahFAIxZroeTSm6YOa+14QlhTjeiVpQ6udTqm5N5q8dfAeOWODvykzFZ4pDbDac1XLWM6NU60btkTPPDri2x8ZKZe51LCoRgOZ+oOKaeU1uLvw2eWOJEiQfx3KHPRsaRLZlsw+ln84/IQZPCipckUI5HoL9mzgEuBwUAEbU9heSllOsmT7l2vdWdfZcSJ7Sj2wop5ZAxFy4zn8vV6RMwmD57hrxaVadr6lZoCH7xzRm6xSVeOQKqA7KiPPVzR4xkowOjUVJuDVhg5Myg3h+yULOlzPJ7I55ZDohG8k4CfmxSQMmQsBQo4PS4+khat/BS0yF40/UIAmjXrvkki3M4V4JgYFEzfK/RUsfTtHmoQ9LlyV2+WXq6tAYJagaJZ4ItH2xp6px6G6q55MpieFNxjcbcc31wK0aT78oAqc0MWBOWQhRSI1X4FGPw/4CXOgX1ldDS9NB6QugUQWhHKiLq3WuutZxpURT3bli/DtjhupRwjKT8d8npMinLpCyTskzK/zYpeUIgGME5BsuZx/b/h4Rejdbbkp17QfjcEscPPuwhQjZJWkclLBH7p4VODL08biiw33bxs5Tnbg5rXRF+UNewxFosdBlnT+68vfLWEsfM9z+HZpgKHPcgLeGMlDIjKvdw6bNawsPdeq9tdW/lTjXIEidhJYg1LjeFHxjmLMFIqymZnL/4JNMqlkigEobddlsKHL9ts8RJ2pywpFcPLghbuCwhEA1QVfT9lTtf5C5xlPWVLv4kl71KhUuUeUiVaHMbPskPxxfP3l6czCTv4bJ3Gf5l+JfhX4Z/Gf5l+JfhX4Z/Gf5l+JfhX4Z/Gf5l+JfhX4Z/Gf5l+JfhX4Z/Gf5l+JfhX4Z/Gf5l+JfhX4Z/Gf5l+JfhX4Z/Gf5l+P8L4K9lUYKO6rI+j1FeYMhE8qTgJL/jHpyz44KWKV/7lYZg59/2EM7LFHEFwvNL69GKT8OHN/tygf3cfTQU++H74IyeOl5fstCp55rbM2Irt3G5UCMZn7WG9tjzKIL3Hlzwk66Y5+qM+Y3SROxw1sJWquHSv/UL+N40gG9MzSFiWwhhC9+Jn9qv4vb91sfkezuGVe2exUcs8VaWeohMg4UffvA0/LVHwPdGAYL59R6Uq73acfxpPw/Y8z80jN0rq7N3mhnGXvjh7bjfer/96PhQvD6m1OzssMwGj58HPL3q144L39ou6H5y50y7r8469Wv33hWrFHi8O8vvuBTvzA4J6pmu2ffTY9b+/5kN10+13785mlf702fR/3lF5y96vwD/7fFzJ99Swd9efvz+4mTdfhG73BMBD3NrR1t+W9CiwuBhn0ybGysC6rNGjgL159pQcvofo0Rl5CLGMXnzSLwkSlXOV7dP/Jgi6q+55oXPMt7Unc0MuwJtNQfatBqTp1DsD6hj0LYKttZ9WcQIy5VcMVoZur9pZq4DGzlzyX3mUt7a3QS9MFooGdLfARQqdNbwXoiH/76Pky2q7pStswHR0WmJuNKAN/o45D5i7T+7MU8Gro31PyTO0c8l0xKOwrweiN2T1JQLKdNCIznvthuExRPNcexxInt8sMWdPclAstKxs+n1QUxcUC8skkkGYj+4oHuz1Huej17a6BaaQ8+abfXts50fmtpAtnqjkfmYzoRPpffDOirGp8KfHULNd4bvAjIHVosOF06VZYZT33VXjT0jd7JrKyhQSujeE9/f3XQ4V9t+i422aC/HMQlUJuG9jCru9C3f1z3kSkoNRl7WG3lzQyOZANNwBe1TQvcz4P0hGgk13kwFlO6kHnkrf0IR/h9tfcTA6siB91h0BjGtRzP+AZxf+q+pLGZzVvUs54E//wZKZXxP5Ie4yA/eQpL4xjStfbjSYUUXE60XK6/OcAqGx9Ou0jsDocBhOXMXfxdjh8JH9jUpYy9d7eXwFKxvmUiV65Xv3UvkpW5khpISTm6nqcA6HzY/2NKYjdLJJGcGzSavB+2G3+7QClx79D09babxn73siMPJ4jrqSZbeYIFI7bDTee9v4L3Ga0+0rbxsh+28IjZ4kFllyewJEHdqhEpykj7m6vmqCJ0kPzXuuSPxpO5sHI7XcBK4zrgbk4Mcr0FVxJat+tALTvAPzMyLRlZ1Np9vLlRGgfsZl7PUR3FfRcpWkKS3rggy0TmvHvCmiMGVoVlSZd/D+uzytaDgWo2AnmjEyY9iEoPT5huT9A4He/e6pvipdjjoi6oPohBFq+6nDZS/3SB+qLR469OEIdpzY36hsbeSAcPPc4MINqb0PrNed6234btUxjvDYWi2tfa+id3BZ10fcbGtqKIW9YRC8ocTvnaJ9pTv0xnctL1XEnWy5Vwj3K1HWxWOTS5waqREI28ZmSpPZBuZ5ocW9Rt4svgb31UWzLlPvgNAq4Af8ZlVUt7526db5MkOHzH0M6eZdtZnnh2KsIigkl/iH03PBJIphZHxgXqmKHJwv4bz9PmqOdD395FJPoIaWFXcHINQ8G/vG2qu6FwkSVHJubTiXbARTlYAgO+bv61nJH6mgXIAWcV6gggwwu1QiEa2cKqn2kVrquae1AxDZKxgTDaVw564frkAP0ivYt241zf6/MsMHEDa7HMVFItQOd3bzx2/44wBbfuJ8lHM+Sp58vpoZOjh5lxGW7yYQp8/+ZpmdG846G2mfxJtMtkntASGQs7MTRa17epXADsOh+54ManaVsJoii8qZfT4kYk1ZjhthfIalDmwJabvKq0KO18VpwobXBuHdgsfKQ6ZrJ3WO2NvUMHQTQJr4/r2u8zdP+aMekWpzNoxmu32tUnbiYHZ4az+GmuoPZY4XZulsrmGSu0mMmaJCLadJ27VWlA7tkR1LXyirEd3i3MovTey2dycwHJsSVMzS25jnzrMZHRm+b2d6pSBsleffK399BI9cnsLmm4SL04057dUOX3qCW7yuT4a3xCW6nmQX6wF3M69MNsFerkS3Qrf1T8+dQ0/eTsayXMLBjCKv3tERzkri9WVRTkV6PyewWRqTTuQ+LL292fiMezK8nLBFnzJtFZvZJeq8+g/Vl/W8EnDmmX/js6sDdmIPw34NxF/xpIBGXGX1bXVNMKphHg3mJyvPIvIf5HjBnrhdmxDuapBOaF82nKA3oJ4YVpAzt5M64pOtMMKiXYHYF7dhcNnT2SpvPMjpxJd18qSyoS0CKyDyQVouUZwS59ZxGNiaC9aNxXq+SzA8tbcHYBBnVsEpTTk/UcaBx/srTvVqqFJ9op7Wqk53huecQPYBzGgOVgJSL0xwvFar8Unb59Ke1zU2PsQ3aPKcbxrd6rxi5T4CAZO5diB7/iyAFXhPVRD2vz4JH1GdlITMaWJHQ55CB5OKGqk3qTI4INxuEovF6bmvE53Kmp81gumm1qBG8JQ1HHnGzrI+61cg3rlphN70OeRRfgw8hhNh5ZLZrTf1evrqXaPlSenGuGkDpW701dZ3npf+CoX2KryZ7z1QO/6i6HNzZNkaNZ8b9thduo9880mey4IbejGh+MdmFU7m+L9/YE06cAptF3Z6CC9EkvVxWa6f3EiGmLUK2dGqGA87lb4Ucy+G6j+QSt4AzWFkpGDa6DeV7/Pkqtg6+VTtgZuMXrvVJaZ2FrZ3oERsSOFjM74uTuza+Hj10UxZ6SALf06Cq/jUXaolINvZ2TZ1/y75yM/9ywpcEsvmV43Erxuj4jM/BapkTPz8c3zlcBzOZGhhfUolaCICbCsQwnCnh+gMuverrTpfZ8aOE8ukMH65jxDfAYS3ZmkggPIsuTXSh0BHXVnn76NRg5R48X3l8jWqVxwkIOOM+rLikt6KWJ4nBkzMLiZX6/KJpio3UNtgsApMzZGuMqpcjDpXzKDIPUuf1W6Xf8QtHgYUoRas9kxjteAZZOl1A3apncY4JkA9EHmgJ7mX0EJH8+iDzCL9VIvBjlWWSZj1quFrwaMURKvJplJVD43t+CyMrg//Vsje3vBcOb1a2A+kx5Fceyw7FoQaQzBa89X6CrsbGTak10sorKVy56aIFyt7bBeVN1ZTNElzYhoZAXVDl8WQ+4MHHkor3D69BtfeBU3vLlqmnLwRLVgWKC/x55UqEEFWrW088iT8nxXaDJkHHNQoub5vPfpN/WUWs2vrmqgUGT8xoMi1EnsWtzF/frOhuJrDVrkFZTIFLhsO7ibkATWiUSnMMoS77F2tyvN2er4MF7nCIBonXcFKSw90pizqooj9aHfoKVMVe8gBuZia2Taa9Z+R55skUxT5Uyqfu7XK9gwqVErVe6TGFBtCnFfl7EWVMbebxYxdSd1N6NvTZtcTy66KKM74a9prbKbDu/33mC8SR+jP0794iHGNIqndQiK5Vlz8IKav3zS/VT7LfSVZjASobM6xzO218qlzA4Nny0/uNaQhKX4KDqrxumHrHNWUq1kg59Y6bKD30Ju5QR75xedr0mrgHGtLjpJCMTmbB5S2bI76++9L/SOjmLAZR9LehT+EcpH6c99GDQGzr0YrAeyP1bp93PYDGAkE49gnkAakuciD7nN6W4OCSG+DQj2LgE7a+QKi5kKge6GyUXkNue6bkb234KU2vl/7X+4eaZutX7xWI1i+1RDJ/wFlwZOeNNctmLAMWxmSVBNybYJ6KxSGpfkMez41Rs5gbNNGf6VYh0H4soSK2v2eNcogMeYLWi4Gbwdsc6nhuwzBrvRU4+zg1eXeJOztxXVzo0O5kSO5qwXt+N/bZMFnO/EB+IaOrWUnEPJe6vmvQc6RR/Rjemv20un1QN0+is1HbofjlQCHzgb4R55lqgk5BBC0vGQ0YyWkEG3WAClZk+gRF+gnlv5fFjjV/0p3/uxF0o8vwZEqGl7h2E0+WGNCzmnmhWDHCp7uyAj1PyQ2flBULLjxAMt+strUOzqcs2bqJu7VmVMezm+SUIWX50eylbM81AIdme2EpmtXWJgQOA3AmM+E0gYcn/fGR7WPLnOAJVdT2E6763ZA3CrRfrUrPJmHUvR43uajQLrBTo+FtIg9VNcs7k+rSC88i1xx7eE6OTAPSDrQ8FTZMGtP3K4fsm5+FTVH1Y1Jd6ygSW3pNUjx+BvyyKxPQ/J7bScYC1V4NRkyPvpJOS0ubmTn3gRyC9Ird8t8lVhRM0FB3HviwkF3TJVrskYIZBb6OCldDQyoycBMl4GZLUB9Zg0IIc2yOs7DVtvF2MwE2NQEbbmKvHV3vhtwURR9JB6TqSaqs2EjacpjFjaPDdJdabeqPDdZMK8rb9xw/GaBp8x9d31SBtVYtWezkrK1GgotvdrNGKIqxsrwtbOE5/hqZrqs/ob/2ygFqifYKEPenn19a0ouTXc2RAp693QUHulpfqo4zQ1l8LEj4qrqp/cchCZGH7r3/YH9sz1cuVFG9f2hKWq5pycrgl48EoOMb51jQTAOCBfHizu3ZAeiovwyq+/HHqWM1fEmXv/uIY2cLa1iPmsSCZyBB15OF7dIb4tevsWXHDy4+G4FkUj0whHk/Rks9GePs/97B63vI7A/nBXUju5V3hNezletMOmZz3weLI4ClIDfvca3PUwroc1+d3wBnwxvME+3oisqlSa8/naVHwYGkWeyuIwC8UUTs3WcSPTXS+y81IMaBIGkCmcekvy1mu501aJM91nLU7HzV4Fzorz3qXqviXrbBBaHmjAYMmNBEdQSLmM3Phb4mOa0H/z/okgEh/2vAaPsdsHj+Z1ZYaf1rMqnx9K/Zrq7BSBzb3Kqg3xxNnJlkeuzqDQj8JIElXGXM8yylKXC3t3ldp1BTI6tHXMdTMPzj8/5+NW1Tcm2kX7OmfF+AYns5XUjVCIcoOw0vNJFSynTSZvyFqSXp1XB9GtKtBA34ufDWi3CO+FVsbO1s6HHEXsGAGkxD7S3If+W/cjOlU3frvnWpQ8ObIWH8f9qwKd+omtXTyt1zfPtroV9DceM631dgLt9q1tPujjdBGCZUdFQ+yxHdP/ZhXsp/+bJU6Y4qZrQbsNA9+0mJtLKTfh3Zw2FB10pz5zwB6NRaciZS8IgUZjkJ2Qv1jGeyfAY6sz8YNojIrCVwIvRFVxffVVa5YOqTQD0fKmVJcwiqcxp4hBbEKtrbKqivZkjj2qpmvYndnoXi1xooFT5G63IYgOQMS+cVcBaLwQ8369GkDbVDEKvIyuJhC4Iby7xe6ThrjQb7Wlgd2RBnlsvU/XpoIcse9k7qEq3zGmC/ZTIk82u+b72ekaofPbI+mPs2rCUDHjWe4sDHAeU09l9VHXgAS5sS43fsWm0+Eq4QJ7DFivDOBjr0vCxzxgCDz8NGtgSov5qMSngYL86i4Zgl5xEY0yH50IAOoazNBOnEsLuSBUhiYT9EYeGsG1rveUTqDvGxhwpgwQoZz5fgQkTRxMTrNou1IzD0w6xR7wlyu6lOd3DEJoHRvXTVod9IRxb/hbdpwq+HBj+k6l9zegbqCNsucz4Ydld7uea2W6HFoNUNja8sdEnjtrdEufMhmNmEUTYwE/bK7NOTBr4OcKD5touGvflX/nOb3e7JeVH+Knxs2Nka13ydn9EiPyClYupXfDDm95BH6UVwqBi1vAZuqB+g2pczPUuWwlLN0fGzx19mKFZfwdPte55ydklBdUEjL2qb3UnboWdjJ4d3h/kcFUDUa5qan3SRM4K2Kisn61wcwTY6Zj+5AvTCVw82y3brDl379UfkxWRSPfuO8G0A5/SmN99Py5MFSh+rnooWO+VGWqD32u7fyRl4CfajyvBOXmCCG14K3Krb8Wmi5E5WmKAXDGvEbTbwysD/+95xrfr19GtLU+9AOCPYzgBxzT/PUz6YrwVVc9dc/N9ItWgf5xumb56w2FXYbeG2kQCe8GPDcRRrjDJ88+F5juhNX/8rVMatZg3vc/0aySxd1nJkKwEbzvZ+DfVCah/tuXSq3iUnzQW7IFxVnNoHRVKD3EpK3g/jt80Mqk8IBH9P8CUEsDBBQAAgAIAMxo1ki46rdwSQAAAGoAAAAbAAAAdW5pdmVyc2FsL3VuaXZlcnNhbC5wbmcueG1ss7GvyM1RKEstKs7Mz7NVMtQzULK34+WyKShKLctMLVeoAIoZ6RlAgJJCJSq3PDOlJMNWydwcSSwjNTM9o8RWydTcEi6oDzQSAFBLAQIAABQAAgAIAMto1kgVDq0oZAQAAAcRAAAdAAAAAAAAAAEAAAAAAAAAAAB1bml2ZXJzYWwvY29tbW9uX21lc3NhZ2VzLmxuZ1BLAQIAABQAAgAIAMto1kiqiTkF8QMAACwRAAAnAAAAAAAAAAEAAAAAAJ8EAAB1bml2ZXJzYWwvZmxhc2hfcHVibGlzaGluZ19zZXR0aW5ncy54bWxQSwECAAAUAAIACADLaNZILKqJ27ECAABUCgAAIQAAAAAAAAABAAAAAADVCAAAdW5pdmVyc2FsL2ZsYXNoX3NraW5fc2V0dGluZ3MueG1sUEsBAgAAFAACAAgAy2jWSJjAjiXHAwAAPRAAACYAAAAAAAAAAQAAAAAAxQsAAHVuaXZlcnNhbC9odG1sX3B1Ymxpc2hpbmdfc2V0dGluZ3MueG1sUEsBAgAAFAACAAgAy2jWSPhisWuEAQAA/wUAAB8AAAAAAAAAAQAAAAAA0A8AAHVuaXZlcnNhbC9odG1sX3NraW5fc2V0dGluZ3MuanNQSwECAAAUAAIACADLaNZIPTwv0cEAAADlAQAAGgAAAAAAAAABAAAAAACREQAAdW5pdmVyc2FsL2kxOG5fcHJlc2V0cy54bWxQSwECAAAUAAIACADLaNZIm217W2AAAABlAAAAHAAAAAAAAAABAAAAAACKEgAAdW5pdmVyc2FsL2xvY2FsX3NldHRpbmdzLnhtbFBLAQIAABQAAgAIAESUV0cjtE77+wIAALAIAAAUAAAAAAAAAAEAAAAAACQTAAB1bml2ZXJzYWwvcGxheWVyLnhtbFBLAQIAABQAAgAIAMto1khi/l9jyggAAPA9AAApAAAAAAAAAAEAAAAAAFEWAAB1bml2ZXJzYWwvc2tpbl9jdXN0b21pemF0aW9uX3NldHRpbmdzLnhtbFBLAQIAABQAAgAIAMxo1kgugG8OhCsAAGRrAAAXAAAAAAAAAAAAAAAAAGIfAAB1bml2ZXJzYWwvdW5pdmVyc2FsLnBuZ1BLAQIAABQAAgAIAMxo1ki46rdwSQAAAGoAAAAbAAAAAAAAAAEAAAAAABtLAAB1bml2ZXJzYWwvdW5pdmVyc2FsLnBuZy54bWxQSwUGAAAAAAsACwBJAwAAnUs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58c6b06ab08a1"/>
</p:tagLst>
</file>

<file path=ppt/theme/theme1.xml><?xml version="1.0" encoding="utf-8"?>
<a:theme xmlns:a="http://schemas.openxmlformats.org/drawingml/2006/main" name="Office 主题">
  <a:themeElements>
    <a:clrScheme name="清新配色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1729"/>
      </a:accent1>
      <a:accent2>
        <a:srgbClr val="2E5660"/>
      </a:accent2>
      <a:accent3>
        <a:srgbClr val="613920"/>
      </a:accent3>
      <a:accent4>
        <a:srgbClr val="CAA884"/>
      </a:accent4>
      <a:accent5>
        <a:srgbClr val="EBEBEB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3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2046</TotalTime>
  <Words>1280</Words>
  <Application>Microsoft Macintosh PowerPoint</Application>
  <PresentationFormat>On-screen Show (16:9)</PresentationFormat>
  <Paragraphs>228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Microsoft YaHei</vt:lpstr>
      <vt:lpstr>Microsoft YaHei</vt:lpstr>
      <vt:lpstr>微软雅黑 Light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产品简介</vt:lpstr>
      <vt:lpstr>市场背景</vt:lpstr>
      <vt:lpstr>PowerPoint Presentation</vt:lpstr>
      <vt:lpstr>竞品分析</vt:lpstr>
      <vt:lpstr>问题总结</vt:lpstr>
      <vt:lpstr>产品规划</vt:lpstr>
      <vt:lpstr>PowerPoint Presentation</vt:lpstr>
      <vt:lpstr>用户分析</vt:lpstr>
      <vt:lpstr>用户调研</vt:lpstr>
      <vt:lpstr>需求清单</vt:lpstr>
      <vt:lpstr>PowerPoint Presentation</vt:lpstr>
      <vt:lpstr>功能结构</vt:lpstr>
      <vt:lpstr>需求说明</vt:lpstr>
      <vt:lpstr>界面原型 - 店铺类别显示与筛选</vt:lpstr>
      <vt:lpstr>界面原型 – 笔记发布优化</vt:lpstr>
      <vt:lpstr>界面原型 – 笔记发布优化</vt:lpstr>
      <vt:lpstr>PowerPoint Presentation</vt:lpstr>
      <vt:lpstr>2.3 市场概述</vt:lpstr>
      <vt:lpstr>附 团队分工</vt:lpstr>
      <vt:lpstr>PowerPoint Presentation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58c6b06ab08a1</dc:title>
  <cp:lastModifiedBy>Zhang, Yibo</cp:lastModifiedBy>
  <cp:revision>714</cp:revision>
  <dcterms:created xsi:type="dcterms:W3CDTF">2015-12-25T01:04:51Z</dcterms:created>
  <dcterms:modified xsi:type="dcterms:W3CDTF">2019-01-18T01:23:01Z</dcterms:modified>
</cp:coreProperties>
</file>